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Arial" charset="1" panose="020B0502020202020204"/>
      <p:regular r:id="rId60"/>
    </p:embeddedFont>
    <p:embeddedFont>
      <p:font typeface="Arial Bold" charset="1" panose="020B0802020202020204"/>
      <p:regular r:id="rId61"/>
    </p:embeddedFont>
    <p:embeddedFont>
      <p:font typeface="Daydream" charset="1" panose="00000000000000000000"/>
      <p:regular r:id="rId62"/>
    </p:embeddedFont>
    <p:embeddedFont>
      <p:font typeface="Old Standard Bold" charset="1" panose="02040503050505020303"/>
      <p:regular r:id="rId63"/>
    </p:embeddedFont>
    <p:embeddedFont>
      <p:font typeface="Questrial" charset="1" panose="02000000000000000000"/>
      <p:regular r:id="rId64"/>
    </p:embeddedFont>
    <p:embeddedFont>
      <p:font typeface="Arial Bold Italics" charset="1" panose="020B0802020202090204"/>
      <p:regular r:id="rId65"/>
    </p:embeddedFont>
    <p:embeddedFont>
      <p:font typeface="Arial Italics" charset="1" panose="020B0502020202090204"/>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png" Type="http://schemas.openxmlformats.org/officeDocument/2006/relationships/image"/><Relationship Id="rId2" Target="../media/image8.png" Type="http://schemas.openxmlformats.org/officeDocument/2006/relationships/image"/><Relationship Id="rId20" Target="../media/image26.svg" Type="http://schemas.openxmlformats.org/officeDocument/2006/relationships/image"/><Relationship Id="rId21" Target="../media/image27.png" Type="http://schemas.openxmlformats.org/officeDocument/2006/relationships/image"/><Relationship Id="rId22" Target="../media/image28.svg" Type="http://schemas.openxmlformats.org/officeDocument/2006/relationships/image"/><Relationship Id="rId23" Target="../media/image4.png" Type="http://schemas.openxmlformats.org/officeDocument/2006/relationships/image"/><Relationship Id="rId24" Target="../media/image5.svg" Type="http://schemas.openxmlformats.org/officeDocument/2006/relationships/image"/><Relationship Id="rId25" Target="../media/image6.png" Type="http://schemas.openxmlformats.org/officeDocument/2006/relationships/image"/><Relationship Id="rId26" Target="../media/image7.sv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png" Type="http://schemas.openxmlformats.org/officeDocument/2006/relationships/image"/><Relationship Id="rId12" Target="../media/image41.jpeg" Type="http://schemas.openxmlformats.org/officeDocument/2006/relationships/image"/><Relationship Id="rId13" Target="../media/image42.jpeg" Type="http://schemas.openxmlformats.org/officeDocument/2006/relationships/image"/><Relationship Id="rId14" Target="../media/image43.jpe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8.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9" id="9"/>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THE COLD WAR</a:t>
            </a:r>
          </a:p>
        </p:txBody>
      </p:sp>
      <p:sp>
        <p:nvSpPr>
          <p:cNvPr name="TextBox 10" id="10"/>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the cold war</a:t>
            </a:r>
          </a:p>
        </p:txBody>
      </p:sp>
      <p:sp>
        <p:nvSpPr>
          <p:cNvPr name="TextBox 11" id="11"/>
          <p:cNvSpPr txBox="true"/>
          <p:nvPr/>
        </p:nvSpPr>
        <p:spPr>
          <a:xfrm rot="0">
            <a:off x="12997560" y="-14772"/>
            <a:ext cx="484496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27</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1945-1991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361 (Artefact, 2nd Edition)</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Explain the following terms; superpowers; the Cold War.</a:t>
            </a:r>
          </a:p>
          <a:p>
            <a:pPr algn="l" marL="647702" indent="-323851" lvl="1">
              <a:lnSpc>
                <a:spcPts val="4200"/>
              </a:lnSpc>
              <a:buAutoNum type="arabicPeriod" startAt="1"/>
            </a:pPr>
            <a:r>
              <a:rPr lang="en-US" sz="3000">
                <a:solidFill>
                  <a:srgbClr val="0DA33B"/>
                </a:solidFill>
                <a:latin typeface="Arial"/>
              </a:rPr>
              <a:t>Explain the differences between the political systems in the US and the Soviet Union.</a:t>
            </a:r>
          </a:p>
          <a:p>
            <a:pPr algn="l" marL="647702" indent="-323851" lvl="1">
              <a:lnSpc>
                <a:spcPts val="4200"/>
              </a:lnSpc>
              <a:buAutoNum type="arabicPeriod" startAt="1"/>
            </a:pPr>
            <a:r>
              <a:rPr lang="en-US" sz="3000">
                <a:solidFill>
                  <a:srgbClr val="0DA33B"/>
                </a:solidFill>
                <a:latin typeface="Arial"/>
              </a:rPr>
              <a:t>What tensions emerged between the Allies during World War II?</a:t>
            </a:r>
          </a:p>
          <a:p>
            <a:pPr algn="l" marL="647702" indent="-323851" lvl="1">
              <a:lnSpc>
                <a:spcPts val="4200"/>
              </a:lnSpc>
              <a:buAutoNum type="arabicPeriod" startAt="1"/>
            </a:pPr>
            <a:r>
              <a:rPr lang="en-US" sz="3000">
                <a:solidFill>
                  <a:srgbClr val="0DA33B"/>
                </a:solidFill>
                <a:latin typeface="Arial"/>
              </a:rPr>
              <a:t>What was the Iron Curtain? Why did Stalin take over Eastern Europe?</a:t>
            </a:r>
          </a:p>
          <a:p>
            <a:pPr algn="l" marL="647702" indent="-323851" lvl="1">
              <a:lnSpc>
                <a:spcPts val="4200"/>
              </a:lnSpc>
              <a:buAutoNum type="arabicPeriod" startAt="1"/>
            </a:pPr>
            <a:r>
              <a:rPr lang="en-US" sz="3000">
                <a:solidFill>
                  <a:srgbClr val="0DA33B"/>
                </a:solidFill>
                <a:latin typeface="Arial"/>
              </a:rPr>
              <a:t>How did the US respond to Soviet actions in Europe?</a:t>
            </a:r>
          </a:p>
          <a:p>
            <a:pPr algn="l" marL="647702" indent="-323851" lvl="1">
              <a:lnSpc>
                <a:spcPts val="4200"/>
              </a:lnSpc>
              <a:buAutoNum type="arabicPeriod" startAt="1"/>
            </a:pPr>
            <a:r>
              <a:rPr lang="en-US" sz="3000">
                <a:solidFill>
                  <a:srgbClr val="0DA33B"/>
                </a:solidFill>
                <a:latin typeface="Arial"/>
              </a:rPr>
              <a:t>What was the policy of containment?</a:t>
            </a:r>
          </a:p>
          <a:p>
            <a:pPr algn="l" marL="647702" indent="-323851" lvl="1">
              <a:lnSpc>
                <a:spcPts val="4200"/>
              </a:lnSpc>
              <a:buAutoNum type="arabicPeriod" startAt="1"/>
            </a:pPr>
            <a:r>
              <a:rPr lang="en-US" sz="3000">
                <a:solidFill>
                  <a:srgbClr val="0DA33B"/>
                </a:solidFill>
                <a:latin typeface="Arial"/>
              </a:rPr>
              <a:t>Which side do you think bore more responsibility for the beginning of the Cold War? Give reasons for your answers.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sz="6500" spc="292">
                <a:solidFill>
                  <a:srgbClr val="004AAD"/>
                </a:solidFill>
                <a:latin typeface="Arial Bold"/>
              </a:rPr>
              <a:t>27.2: THE BERLIN BLOCKADE, 1948-1949</a:t>
            </a:r>
          </a:p>
        </p:txBody>
      </p:sp>
      <p:sp>
        <p:nvSpPr>
          <p:cNvPr name="TextBox 9" id="9"/>
          <p:cNvSpPr txBox="true"/>
          <p:nvPr/>
        </p:nvSpPr>
        <p:spPr>
          <a:xfrm rot="0">
            <a:off x="0" y="3932547"/>
            <a:ext cx="18288000" cy="955675"/>
          </a:xfrm>
          <a:prstGeom prst="rect">
            <a:avLst/>
          </a:prstGeom>
        </p:spPr>
        <p:txBody>
          <a:bodyPr anchor="t" rtlCol="false" tIns="0" lIns="0" bIns="0" rIns="0">
            <a:spAutoFit/>
          </a:bodyPr>
          <a:lstStyle/>
          <a:p>
            <a:pPr algn="ctr">
              <a:lnSpc>
                <a:spcPts val="7475"/>
              </a:lnSpc>
            </a:pPr>
            <a:r>
              <a:rPr lang="en-US" sz="6500" spc="1787">
                <a:solidFill>
                  <a:srgbClr val="FFFFFF"/>
                </a:solidFill>
                <a:latin typeface="Daydream"/>
              </a:rPr>
              <a:t>27.2: the berlin blockade, 1948-1949</a:t>
            </a:r>
          </a:p>
        </p:txBody>
      </p:sp>
      <p:sp>
        <p:nvSpPr>
          <p:cNvPr name="TextBox 10" id="10"/>
          <p:cNvSpPr txBox="true"/>
          <p:nvPr/>
        </p:nvSpPr>
        <p:spPr>
          <a:xfrm rot="0">
            <a:off x="12997560" y="-14772"/>
            <a:ext cx="484496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27</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1945-1991</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Germany after World War II</a:t>
            </a:r>
          </a:p>
        </p:txBody>
      </p:sp>
      <p:sp>
        <p:nvSpPr>
          <p:cNvPr name="TextBox 7" id="7"/>
          <p:cNvSpPr txBox="true"/>
          <p:nvPr/>
        </p:nvSpPr>
        <p:spPr>
          <a:xfrm rot="0">
            <a:off x="1028700" y="2120899"/>
            <a:ext cx="8115300"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During the war, the Allied leaders had agreed how to deal with Germany after it was defeated; </a:t>
            </a:r>
            <a:r>
              <a:rPr lang="en-US" sz="3000">
                <a:solidFill>
                  <a:srgbClr val="000000"/>
                </a:solidFill>
                <a:latin typeface="Arial"/>
              </a:rPr>
              <a:t>Germany would be divided into </a:t>
            </a:r>
            <a:r>
              <a:rPr lang="en-US" sz="3000">
                <a:solidFill>
                  <a:srgbClr val="000000"/>
                </a:solidFill>
                <a:latin typeface="Arial Bold"/>
              </a:rPr>
              <a:t>four</a:t>
            </a:r>
            <a:r>
              <a:rPr lang="en-US" sz="3000">
                <a:solidFill>
                  <a:srgbClr val="000000"/>
                </a:solidFill>
                <a:latin typeface="Arial"/>
              </a:rPr>
              <a:t> </a:t>
            </a:r>
            <a:r>
              <a:rPr lang="en-US" sz="3000">
                <a:solidFill>
                  <a:srgbClr val="000000"/>
                </a:solidFill>
                <a:latin typeface="Arial Bold"/>
              </a:rPr>
              <a:t>zones</a:t>
            </a:r>
            <a:r>
              <a:rPr lang="en-US" sz="3000">
                <a:solidFill>
                  <a:srgbClr val="000000"/>
                </a:solidFill>
                <a:latin typeface="Arial"/>
              </a:rPr>
              <a:t>, occupied by the Americans, British, French and Soviets. </a:t>
            </a:r>
            <a:r>
              <a:rPr lang="en-US" sz="3000">
                <a:solidFill>
                  <a:srgbClr val="000000"/>
                </a:solidFill>
                <a:latin typeface="Arial Bold"/>
              </a:rPr>
              <a:t>Berlin</a:t>
            </a:r>
            <a:r>
              <a:rPr lang="en-US" sz="3000">
                <a:solidFill>
                  <a:srgbClr val="000000"/>
                </a:solidFill>
                <a:latin typeface="Arial"/>
              </a:rPr>
              <a:t> would be divide into </a:t>
            </a:r>
            <a:r>
              <a:rPr lang="en-US" sz="3000">
                <a:solidFill>
                  <a:srgbClr val="000000"/>
                </a:solidFill>
                <a:latin typeface="Arial Bold"/>
              </a:rPr>
              <a:t>four</a:t>
            </a:r>
            <a:r>
              <a:rPr lang="en-US" sz="3000">
                <a:solidFill>
                  <a:srgbClr val="000000"/>
                </a:solidFill>
                <a:latin typeface="Arial"/>
              </a:rPr>
              <a:t> </a:t>
            </a:r>
            <a:r>
              <a:rPr lang="en-US" sz="3000">
                <a:solidFill>
                  <a:srgbClr val="000000"/>
                </a:solidFill>
                <a:latin typeface="Arial Bold"/>
              </a:rPr>
              <a:t>zones</a:t>
            </a:r>
            <a:r>
              <a:rPr lang="en-US" sz="3000">
                <a:solidFill>
                  <a:srgbClr val="000000"/>
                </a:solidFill>
                <a:latin typeface="Arial"/>
              </a:rPr>
              <a:t> despite being in the Soviet zone. The division was supposed to be </a:t>
            </a:r>
            <a:r>
              <a:rPr lang="en-US" sz="3000">
                <a:solidFill>
                  <a:srgbClr val="000000"/>
                </a:solidFill>
                <a:latin typeface="Arial Bold"/>
              </a:rPr>
              <a:t>temporary</a:t>
            </a:r>
            <a:r>
              <a:rPr lang="en-US" sz="3000">
                <a:solidFill>
                  <a:srgbClr val="000000"/>
                </a:solidFill>
                <a:latin typeface="Arial"/>
              </a:rPr>
              <a:t>.</a:t>
            </a:r>
          </a:p>
          <a:p>
            <a:pPr algn="l">
              <a:lnSpc>
                <a:spcPts val="4200"/>
              </a:lnSpc>
            </a:pPr>
            <a:r>
              <a:rPr lang="en-US" sz="3000">
                <a:solidFill>
                  <a:srgbClr val="000000"/>
                </a:solidFill>
                <a:latin typeface="Arial"/>
              </a:rPr>
              <a:t>Germany had been devasted by the war, both financially and structurally. The Allies disagreed about the future of the country; the West wanted to repair it while the Soviets wanted compensation.</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9190060" y="2131758"/>
            <a:ext cx="7703140" cy="6550533"/>
          </a:xfrm>
          <a:custGeom>
            <a:avLst/>
            <a:gdLst/>
            <a:ahLst/>
            <a:cxnLst/>
            <a:rect r="r" b="b" t="t" l="l"/>
            <a:pathLst>
              <a:path h="6550533" w="7703140">
                <a:moveTo>
                  <a:pt x="0" y="0"/>
                </a:moveTo>
                <a:lnTo>
                  <a:pt x="7703140" y="0"/>
                </a:lnTo>
                <a:lnTo>
                  <a:pt x="7703140" y="6550533"/>
                </a:lnTo>
                <a:lnTo>
                  <a:pt x="0" y="6550533"/>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395752" y="2029781"/>
            <a:ext cx="6543508" cy="6227438"/>
          </a:xfrm>
          <a:custGeom>
            <a:avLst/>
            <a:gdLst/>
            <a:ahLst/>
            <a:cxnLst/>
            <a:rect r="r" b="b" t="t" l="l"/>
            <a:pathLst>
              <a:path h="6227438" w="6543508">
                <a:moveTo>
                  <a:pt x="0" y="0"/>
                </a:moveTo>
                <a:lnTo>
                  <a:pt x="6543508" y="0"/>
                </a:lnTo>
                <a:lnTo>
                  <a:pt x="6543508" y="6227438"/>
                </a:lnTo>
                <a:lnTo>
                  <a:pt x="0" y="6227438"/>
                </a:lnTo>
                <a:lnTo>
                  <a:pt x="0" y="0"/>
                </a:lnTo>
                <a:close/>
              </a:path>
            </a:pathLst>
          </a:custGeom>
          <a:blipFill>
            <a:blip r:embed="rId6"/>
            <a:stretch>
              <a:fillRect l="0" t="0" r="0" b="0"/>
            </a:stretch>
          </a:blipFill>
        </p:spPr>
      </p:sp>
      <p:sp>
        <p:nvSpPr>
          <p:cNvPr name="TextBox 11" id="11"/>
          <p:cNvSpPr txBox="true"/>
          <p:nvPr/>
        </p:nvSpPr>
        <p:spPr>
          <a:xfrm rot="0">
            <a:off x="1028700" y="499432"/>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Berlin Blockade</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4" id="14"/>
          <p:cNvSpPr txBox="true"/>
          <p:nvPr/>
        </p:nvSpPr>
        <p:spPr>
          <a:xfrm rot="0">
            <a:off x="1028700" y="1925006"/>
            <a:ext cx="9043202"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Tensions came to a head when the Western allies united their zones under a new currency, the </a:t>
            </a:r>
            <a:r>
              <a:rPr lang="en-US" sz="2500">
                <a:solidFill>
                  <a:srgbClr val="000000"/>
                </a:solidFill>
                <a:latin typeface="Arial Bold"/>
              </a:rPr>
              <a:t>Deutschmark</a:t>
            </a:r>
            <a:r>
              <a:rPr lang="en-US" sz="2500">
                <a:solidFill>
                  <a:srgbClr val="000000"/>
                </a:solidFill>
                <a:latin typeface="Arial"/>
              </a:rPr>
              <a:t>, to revive the German economy. </a:t>
            </a:r>
            <a:r>
              <a:rPr lang="en-US" sz="2500">
                <a:solidFill>
                  <a:srgbClr val="000000"/>
                </a:solidFill>
                <a:latin typeface="Arial"/>
              </a:rPr>
              <a:t>The Soviets refused to allow the currency in their own sectors. Their retaliation came on 24th June 1948 by cutting off all road, rail and canal links to West Berlin. This became known as the </a:t>
            </a:r>
            <a:r>
              <a:rPr lang="en-US" sz="2500">
                <a:solidFill>
                  <a:srgbClr val="000000"/>
                </a:solidFill>
                <a:latin typeface="Arial Bold"/>
              </a:rPr>
              <a:t>Berlin Blockade</a:t>
            </a:r>
            <a:r>
              <a:rPr lang="en-US" sz="2500">
                <a:solidFill>
                  <a:srgbClr val="000000"/>
                </a:solidFill>
                <a:latin typeface="Arial"/>
              </a:rPr>
              <a:t>. This was the first major confrontation of the Cold War. </a:t>
            </a:r>
          </a:p>
          <a:p>
            <a:pPr algn="l">
              <a:lnSpc>
                <a:spcPts val="3500"/>
              </a:lnSpc>
            </a:pPr>
            <a:r>
              <a:rPr lang="en-US" sz="2500">
                <a:solidFill>
                  <a:srgbClr val="000000"/>
                </a:solidFill>
                <a:latin typeface="Arial"/>
              </a:rPr>
              <a:t>Stalin hoped this would force the Allies to leave the city. </a:t>
            </a:r>
            <a:r>
              <a:rPr lang="en-US" sz="2500">
                <a:solidFill>
                  <a:srgbClr val="000000"/>
                </a:solidFill>
                <a:latin typeface="Arial"/>
              </a:rPr>
              <a:t>The West was determined not to give into the Soviets and found a solution through air drops. They were gambling that Stalin would not risk all-out war by shooting down a supplies airplane. Codenamed </a:t>
            </a:r>
            <a:r>
              <a:rPr lang="en-US" sz="2500">
                <a:solidFill>
                  <a:srgbClr val="000000"/>
                </a:solidFill>
                <a:latin typeface="Arial Bold"/>
              </a:rPr>
              <a:t>Operation Vittles</a:t>
            </a:r>
            <a:r>
              <a:rPr lang="en-US" sz="2500">
                <a:solidFill>
                  <a:srgbClr val="000000"/>
                </a:solidFill>
                <a:latin typeface="Arial"/>
              </a:rPr>
              <a:t>, the </a:t>
            </a:r>
            <a:r>
              <a:rPr lang="en-US" sz="2500">
                <a:solidFill>
                  <a:srgbClr val="000000"/>
                </a:solidFill>
                <a:latin typeface="Arial Bold"/>
              </a:rPr>
              <a:t>Berlin Airlift </a:t>
            </a:r>
            <a:r>
              <a:rPr lang="en-US" sz="2500">
                <a:solidFill>
                  <a:srgbClr val="000000"/>
                </a:solidFill>
                <a:latin typeface="Arial"/>
              </a:rPr>
              <a:t>was a huge operation, with cargo planes bearing food, clothing, medical supplies and fuel for over 2.5 million people flying to and from three airports in West Berlin. The blockaded lasted 323 days; Stalin lifted the blockade when he realised that the Allies would not leave. </a:t>
            </a:r>
          </a:p>
          <a:p>
            <a:pPr algn="l">
              <a:lnSpc>
                <a:spcPts val="3500"/>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3325473" y="0"/>
            <a:ext cx="11637054" cy="9725311"/>
          </a:xfrm>
          <a:custGeom>
            <a:avLst/>
            <a:gdLst/>
            <a:ahLst/>
            <a:cxnLst/>
            <a:rect r="r" b="b" t="t" l="l"/>
            <a:pathLst>
              <a:path h="9725311" w="11637054">
                <a:moveTo>
                  <a:pt x="0" y="0"/>
                </a:moveTo>
                <a:lnTo>
                  <a:pt x="11637054" y="0"/>
                </a:lnTo>
                <a:lnTo>
                  <a:pt x="11637054" y="9725311"/>
                </a:lnTo>
                <a:lnTo>
                  <a:pt x="0" y="9725311"/>
                </a:lnTo>
                <a:lnTo>
                  <a:pt x="0" y="0"/>
                </a:lnTo>
                <a:close/>
              </a:path>
            </a:pathLst>
          </a:custGeom>
          <a:blipFill>
            <a:blip r:embed="rId6"/>
            <a:stretch>
              <a:fillRect l="-2943" t="-2881" r="-2140" b="-3202"/>
            </a:stretch>
          </a:blipFill>
        </p:spPr>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878397" y="828675"/>
            <a:ext cx="15910560" cy="958850"/>
          </a:xfrm>
          <a:prstGeom prst="rect">
            <a:avLst/>
          </a:prstGeom>
        </p:spPr>
        <p:txBody>
          <a:bodyPr anchor="t" rtlCol="false" tIns="0" lIns="0" bIns="0" rIns="0">
            <a:spAutoFit/>
          </a:bodyPr>
          <a:lstStyle/>
          <a:p>
            <a:pPr algn="l">
              <a:lnSpc>
                <a:spcPts val="7000"/>
              </a:lnSpc>
            </a:pPr>
            <a:r>
              <a:rPr lang="en-US" sz="5000">
                <a:solidFill>
                  <a:srgbClr val="004AAD"/>
                </a:solidFill>
                <a:latin typeface="Arial Bold"/>
              </a:rPr>
              <a:t>The Consequences of the Berlin Blockade and Airlift</a:t>
            </a:r>
          </a:p>
        </p:txBody>
      </p:sp>
      <p:sp>
        <p:nvSpPr>
          <p:cNvPr name="TextBox 7" id="7"/>
          <p:cNvSpPr txBox="true"/>
          <p:nvPr/>
        </p:nvSpPr>
        <p:spPr>
          <a:xfrm rot="0">
            <a:off x="1028700" y="1663700"/>
            <a:ext cx="15609955" cy="8048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Soviets were prepared to increase pressure on the West but not all-out war.</a:t>
            </a:r>
          </a:p>
          <a:p>
            <a:pPr algn="l" marL="647702" indent="-323851" lvl="1">
              <a:lnSpc>
                <a:spcPts val="4200"/>
              </a:lnSpc>
              <a:buFont typeface="Arial"/>
              <a:buChar char="•"/>
            </a:pPr>
            <a:r>
              <a:rPr lang="en-US" sz="3000">
                <a:solidFill>
                  <a:srgbClr val="000000"/>
                </a:solidFill>
                <a:latin typeface="Arial"/>
              </a:rPr>
              <a:t>The division of Germany became permenant during the Cold War era. The three western zones became the </a:t>
            </a:r>
            <a:r>
              <a:rPr lang="en-US" sz="3000">
                <a:solidFill>
                  <a:srgbClr val="000000"/>
                </a:solidFill>
                <a:latin typeface="Arial Bold"/>
              </a:rPr>
              <a:t>Federal Republic of Germany</a:t>
            </a:r>
            <a:r>
              <a:rPr lang="en-US" sz="3000">
                <a:solidFill>
                  <a:srgbClr val="000000"/>
                </a:solidFill>
                <a:latin typeface="Arial"/>
              </a:rPr>
              <a:t> (</a:t>
            </a:r>
            <a:r>
              <a:rPr lang="en-US" sz="3000">
                <a:solidFill>
                  <a:srgbClr val="000000"/>
                </a:solidFill>
                <a:latin typeface="Arial Bold"/>
              </a:rPr>
              <a:t>West</a:t>
            </a:r>
            <a:r>
              <a:rPr lang="en-US" sz="3000">
                <a:solidFill>
                  <a:srgbClr val="000000"/>
                </a:solidFill>
                <a:latin typeface="Arial"/>
              </a:rPr>
              <a:t> </a:t>
            </a:r>
            <a:r>
              <a:rPr lang="en-US" sz="3000">
                <a:solidFill>
                  <a:srgbClr val="000000"/>
                </a:solidFill>
                <a:latin typeface="Arial Bold"/>
              </a:rPr>
              <a:t>Germany</a:t>
            </a:r>
            <a:r>
              <a:rPr lang="en-US" sz="3000">
                <a:solidFill>
                  <a:srgbClr val="000000"/>
                </a:solidFill>
                <a:latin typeface="Arial"/>
              </a:rPr>
              <a:t>) – democratic and capitalist country. The Soviet zone became the </a:t>
            </a:r>
            <a:r>
              <a:rPr lang="en-US" sz="3000">
                <a:solidFill>
                  <a:srgbClr val="000000"/>
                </a:solidFill>
                <a:latin typeface="Arial Bold"/>
              </a:rPr>
              <a:t>German</a:t>
            </a:r>
            <a:r>
              <a:rPr lang="en-US" sz="3000">
                <a:solidFill>
                  <a:srgbClr val="000000"/>
                </a:solidFill>
                <a:latin typeface="Arial"/>
              </a:rPr>
              <a:t> </a:t>
            </a:r>
            <a:r>
              <a:rPr lang="en-US" sz="3000">
                <a:solidFill>
                  <a:srgbClr val="000000"/>
                </a:solidFill>
                <a:latin typeface="Arial Bold"/>
              </a:rPr>
              <a:t>Democratic</a:t>
            </a:r>
            <a:r>
              <a:rPr lang="en-US" sz="3000">
                <a:solidFill>
                  <a:srgbClr val="000000"/>
                </a:solidFill>
                <a:latin typeface="Arial"/>
              </a:rPr>
              <a:t> </a:t>
            </a:r>
            <a:r>
              <a:rPr lang="en-US" sz="3000">
                <a:solidFill>
                  <a:srgbClr val="000000"/>
                </a:solidFill>
                <a:latin typeface="Arial Bold"/>
              </a:rPr>
              <a:t>Republic</a:t>
            </a:r>
            <a:r>
              <a:rPr lang="en-US" sz="3000">
                <a:solidFill>
                  <a:srgbClr val="000000"/>
                </a:solidFill>
                <a:latin typeface="Arial"/>
              </a:rPr>
              <a:t> (</a:t>
            </a:r>
            <a:r>
              <a:rPr lang="en-US" sz="3000">
                <a:solidFill>
                  <a:srgbClr val="000000"/>
                </a:solidFill>
                <a:latin typeface="Arial Bold"/>
              </a:rPr>
              <a:t>East</a:t>
            </a:r>
            <a:r>
              <a:rPr lang="en-US" sz="3000">
                <a:solidFill>
                  <a:srgbClr val="000000"/>
                </a:solidFill>
                <a:latin typeface="Arial"/>
              </a:rPr>
              <a:t> </a:t>
            </a:r>
            <a:r>
              <a:rPr lang="en-US" sz="3000">
                <a:solidFill>
                  <a:srgbClr val="000000"/>
                </a:solidFill>
                <a:latin typeface="Arial Bold"/>
              </a:rPr>
              <a:t>Germany</a:t>
            </a:r>
            <a:r>
              <a:rPr lang="en-US" sz="3000">
                <a:solidFill>
                  <a:srgbClr val="000000"/>
                </a:solidFill>
                <a:latin typeface="Arial"/>
              </a:rPr>
              <a:t>) – communist country within the Iron Curtain. In 1961, the </a:t>
            </a:r>
            <a:r>
              <a:rPr lang="en-US" sz="3000">
                <a:solidFill>
                  <a:srgbClr val="000000"/>
                </a:solidFill>
                <a:latin typeface="Arial Bold"/>
              </a:rPr>
              <a:t>Berlin Wall </a:t>
            </a:r>
            <a:r>
              <a:rPr lang="en-US" sz="3000">
                <a:solidFill>
                  <a:srgbClr val="000000"/>
                </a:solidFill>
                <a:latin typeface="Arial"/>
              </a:rPr>
              <a:t>was built to permanently divide the city. It came to symbolise the Cold War.</a:t>
            </a:r>
          </a:p>
          <a:p>
            <a:pPr algn="l" marL="647702" indent="-323851" lvl="1">
              <a:lnSpc>
                <a:spcPts val="4200"/>
              </a:lnSpc>
              <a:buFont typeface="Arial"/>
              <a:buChar char="•"/>
            </a:pPr>
            <a:r>
              <a:rPr lang="en-US" sz="3000">
                <a:solidFill>
                  <a:srgbClr val="000000"/>
                </a:solidFill>
                <a:latin typeface="Arial"/>
              </a:rPr>
              <a:t>The USA, Canada and ten other Western European States set up a military alliance, the </a:t>
            </a:r>
            <a:r>
              <a:rPr lang="en-US" sz="3000">
                <a:solidFill>
                  <a:srgbClr val="000000"/>
                </a:solidFill>
                <a:latin typeface="Arial Bold"/>
              </a:rPr>
              <a:t>North Atlantic Organisation </a:t>
            </a:r>
            <a:r>
              <a:rPr lang="en-US" sz="3000">
                <a:solidFill>
                  <a:srgbClr val="000000"/>
                </a:solidFill>
                <a:latin typeface="Arial"/>
              </a:rPr>
              <a:t>(</a:t>
            </a:r>
            <a:r>
              <a:rPr lang="en-US" sz="3000">
                <a:solidFill>
                  <a:srgbClr val="000000"/>
                </a:solidFill>
                <a:latin typeface="Arial Bold"/>
              </a:rPr>
              <a:t>NATO</a:t>
            </a:r>
            <a:r>
              <a:rPr lang="en-US" sz="3000">
                <a:solidFill>
                  <a:srgbClr val="000000"/>
                </a:solidFill>
                <a:latin typeface="Arial"/>
              </a:rPr>
              <a:t>) in 1949.</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a:rPr>
              <a:t>Soviets accelerated their nuclear weapons programme, with their first atomic bomb detonated in 1949. They also set up a military alliance in Eastern Europe in 1955 (the </a:t>
            </a:r>
            <a:r>
              <a:rPr lang="en-US" sz="3000">
                <a:solidFill>
                  <a:srgbClr val="000000"/>
                </a:solidFill>
                <a:latin typeface="Arial Bold"/>
              </a:rPr>
              <a:t>Warsaw Pact</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The Soviets’ atomic bomb started the </a:t>
            </a:r>
            <a:r>
              <a:rPr lang="en-US" sz="3000">
                <a:solidFill>
                  <a:srgbClr val="000000"/>
                </a:solidFill>
                <a:latin typeface="Arial Bold"/>
              </a:rPr>
              <a:t>arms race </a:t>
            </a:r>
            <a:r>
              <a:rPr lang="en-US" sz="3000">
                <a:solidFill>
                  <a:srgbClr val="000000"/>
                </a:solidFill>
                <a:latin typeface="Arial"/>
              </a:rPr>
              <a:t>– </a:t>
            </a:r>
            <a:r>
              <a:rPr lang="en-US" sz="3000" u="sng">
                <a:solidFill>
                  <a:srgbClr val="000000"/>
                </a:solidFill>
                <a:latin typeface="Arial"/>
              </a:rPr>
              <a:t>both sides in the Cold War spent billions every year to build bigger and more powerful nuclear weapons that could wipe out the other side</a:t>
            </a:r>
            <a:r>
              <a:rPr lang="en-US" sz="3000">
                <a:solidFill>
                  <a:srgbClr val="000000"/>
                </a:solidFill>
                <a:latin typeface="Arial"/>
              </a:rPr>
              <a:t>. Both sides spent billions every year and created huge, well-equipped armies with the latest technology.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405 (Artefact, 1st Edition)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did the Allies decide to do with Germany after World War II?</a:t>
            </a:r>
          </a:p>
          <a:p>
            <a:pPr algn="l" marL="647702" indent="-323851" lvl="1">
              <a:lnSpc>
                <a:spcPts val="4200"/>
              </a:lnSpc>
              <a:buAutoNum type="arabicPeriod" startAt="1"/>
            </a:pPr>
            <a:r>
              <a:rPr lang="en-US" sz="3000">
                <a:solidFill>
                  <a:srgbClr val="0DA33B"/>
                </a:solidFill>
                <a:latin typeface="Arial"/>
              </a:rPr>
              <a:t>What tensions were there between the Allies over the future of Germany?</a:t>
            </a:r>
          </a:p>
          <a:p>
            <a:pPr algn="l" marL="647702" indent="-323851" lvl="1">
              <a:lnSpc>
                <a:spcPts val="4200"/>
              </a:lnSpc>
              <a:buAutoNum type="arabicPeriod" startAt="1"/>
            </a:pPr>
            <a:r>
              <a:rPr lang="en-US" sz="3000">
                <a:solidFill>
                  <a:srgbClr val="0DA33B"/>
                </a:solidFill>
                <a:latin typeface="Arial"/>
              </a:rPr>
              <a:t>What provoked the Berlin Blockade?</a:t>
            </a:r>
          </a:p>
          <a:p>
            <a:pPr algn="l" marL="647702" indent="-323851" lvl="1">
              <a:lnSpc>
                <a:spcPts val="4200"/>
              </a:lnSpc>
              <a:buAutoNum type="arabicPeriod" startAt="1"/>
            </a:pPr>
            <a:r>
              <a:rPr lang="en-US" sz="3000">
                <a:solidFill>
                  <a:srgbClr val="0DA33B"/>
                </a:solidFill>
                <a:latin typeface="Arial"/>
              </a:rPr>
              <a:t>How did the Western Allies respond to the Blockade?</a:t>
            </a:r>
          </a:p>
          <a:p>
            <a:pPr algn="l" marL="647702" indent="-323851" lvl="1">
              <a:lnSpc>
                <a:spcPts val="4200"/>
              </a:lnSpc>
              <a:buAutoNum type="arabicPeriod" startAt="1"/>
            </a:pPr>
            <a:r>
              <a:rPr lang="en-US" sz="3000">
                <a:solidFill>
                  <a:srgbClr val="0DA33B"/>
                </a:solidFill>
                <a:latin typeface="Arial"/>
              </a:rPr>
              <a:t>Why did the Blockade come to an end?</a:t>
            </a:r>
          </a:p>
          <a:p>
            <a:pPr algn="l" marL="647702" indent="-323851" lvl="1">
              <a:lnSpc>
                <a:spcPts val="4200"/>
              </a:lnSpc>
              <a:buAutoNum type="arabicPeriod" startAt="1"/>
            </a:pPr>
            <a:r>
              <a:rPr lang="en-US" sz="3000">
                <a:solidFill>
                  <a:srgbClr val="0DA33B"/>
                </a:solidFill>
                <a:latin typeface="Arial"/>
              </a:rPr>
              <a:t>What impact did the Berlin Blockade have on (a) Germany; (b) the US and its allies; and (c) the Soviet Union?</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529322"/>
            <a:ext cx="18288000" cy="1438275"/>
          </a:xfrm>
          <a:prstGeom prst="rect">
            <a:avLst/>
          </a:prstGeom>
        </p:spPr>
        <p:txBody>
          <a:bodyPr anchor="t" rtlCol="false" tIns="0" lIns="0" bIns="0" rIns="0">
            <a:spAutoFit/>
          </a:bodyPr>
          <a:lstStyle/>
          <a:p>
            <a:pPr algn="ctr">
              <a:lnSpc>
                <a:spcPts val="10500"/>
              </a:lnSpc>
            </a:pPr>
            <a:r>
              <a:rPr lang="en-US" sz="7500" spc="337">
                <a:solidFill>
                  <a:srgbClr val="004AAD"/>
                </a:solidFill>
                <a:latin typeface="Arial Bold"/>
              </a:rPr>
              <a:t>27.3: THE KOREAN WAR, 1950-1953</a:t>
            </a:r>
          </a:p>
        </p:txBody>
      </p:sp>
      <p:sp>
        <p:nvSpPr>
          <p:cNvPr name="TextBox 9" id="9"/>
          <p:cNvSpPr txBox="true"/>
          <p:nvPr/>
        </p:nvSpPr>
        <p:spPr>
          <a:xfrm rot="0">
            <a:off x="351801" y="3883335"/>
            <a:ext cx="17584398"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27.3: the korean war, 1950-1953</a:t>
            </a:r>
          </a:p>
        </p:txBody>
      </p:sp>
      <p:sp>
        <p:nvSpPr>
          <p:cNvPr name="TextBox 10" id="10"/>
          <p:cNvSpPr txBox="true"/>
          <p:nvPr/>
        </p:nvSpPr>
        <p:spPr>
          <a:xfrm rot="0">
            <a:off x="12997560" y="-14772"/>
            <a:ext cx="484496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27</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1945-1991</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908618" y="790575"/>
            <a:ext cx="8732098"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Korea after World War II</a:t>
            </a:r>
          </a:p>
        </p:txBody>
      </p:sp>
      <p:sp>
        <p:nvSpPr>
          <p:cNvPr name="TextBox 7" id="7"/>
          <p:cNvSpPr txBox="true"/>
          <p:nvPr/>
        </p:nvSpPr>
        <p:spPr>
          <a:xfrm rot="0">
            <a:off x="908618" y="1819270"/>
            <a:ext cx="8732098"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Korea was a former Japanese territory that had been divided along a map line called</a:t>
            </a:r>
            <a:r>
              <a:rPr lang="en-US" sz="3000">
                <a:solidFill>
                  <a:srgbClr val="000000"/>
                </a:solidFill>
                <a:latin typeface="Arial Bold"/>
              </a:rPr>
              <a:t> the 38th parallel</a:t>
            </a:r>
            <a:r>
              <a:rPr lang="en-US" sz="3000">
                <a:solidFill>
                  <a:srgbClr val="000000"/>
                </a:solidFill>
                <a:latin typeface="Arial"/>
              </a:rPr>
              <a:t> at the end of the war. </a:t>
            </a:r>
            <a:r>
              <a:rPr lang="en-US" sz="3000">
                <a:solidFill>
                  <a:srgbClr val="000000"/>
                </a:solidFill>
                <a:latin typeface="Arial"/>
              </a:rPr>
              <a:t>In </a:t>
            </a:r>
            <a:r>
              <a:rPr lang="en-US" sz="3000">
                <a:solidFill>
                  <a:srgbClr val="000000"/>
                </a:solidFill>
                <a:latin typeface="Arial Bold"/>
              </a:rPr>
              <a:t>North Korea</a:t>
            </a:r>
            <a:r>
              <a:rPr lang="en-US" sz="3000">
                <a:solidFill>
                  <a:srgbClr val="000000"/>
                </a:solidFill>
                <a:latin typeface="Arial"/>
              </a:rPr>
              <a:t>, the Soviets established </a:t>
            </a:r>
            <a:r>
              <a:rPr lang="en-US" sz="3000">
                <a:solidFill>
                  <a:srgbClr val="000000"/>
                </a:solidFill>
                <a:latin typeface="Arial Bold"/>
              </a:rPr>
              <a:t>a communist government</a:t>
            </a:r>
            <a:r>
              <a:rPr lang="en-US" sz="3000">
                <a:solidFill>
                  <a:srgbClr val="000000"/>
                </a:solidFill>
                <a:latin typeface="Arial"/>
              </a:rPr>
              <a:t>. In </a:t>
            </a:r>
            <a:r>
              <a:rPr lang="en-US" sz="3000">
                <a:solidFill>
                  <a:srgbClr val="000000"/>
                </a:solidFill>
                <a:latin typeface="Arial Bold"/>
              </a:rPr>
              <a:t>South Korea</a:t>
            </a:r>
            <a:r>
              <a:rPr lang="en-US" sz="3000">
                <a:solidFill>
                  <a:srgbClr val="000000"/>
                </a:solidFill>
                <a:latin typeface="Arial"/>
              </a:rPr>
              <a:t>, a </a:t>
            </a:r>
            <a:r>
              <a:rPr lang="en-US" sz="3000">
                <a:solidFill>
                  <a:srgbClr val="000000"/>
                </a:solidFill>
                <a:latin typeface="Arial Bold"/>
              </a:rPr>
              <a:t>democratic and capitalist government</a:t>
            </a:r>
            <a:r>
              <a:rPr lang="en-US" sz="3000">
                <a:solidFill>
                  <a:srgbClr val="000000"/>
                </a:solidFill>
                <a:latin typeface="Arial"/>
              </a:rPr>
              <a:t> was backed by the US. It was expected that there would be free election in 1948 to create an united, democratic Korea – these elections never took place due to rising tensions. After the victory of the communists under </a:t>
            </a:r>
            <a:r>
              <a:rPr lang="en-US" sz="3000">
                <a:solidFill>
                  <a:srgbClr val="000000"/>
                </a:solidFill>
                <a:latin typeface="Arial Bold"/>
              </a:rPr>
              <a:t>Chairman Mao Zedong </a:t>
            </a:r>
            <a:r>
              <a:rPr lang="en-US" sz="3000">
                <a:solidFill>
                  <a:srgbClr val="000000"/>
                </a:solidFill>
                <a:latin typeface="Arial"/>
              </a:rPr>
              <a:t>in the </a:t>
            </a:r>
            <a:r>
              <a:rPr lang="en-US" sz="3000">
                <a:solidFill>
                  <a:srgbClr val="000000"/>
                </a:solidFill>
                <a:latin typeface="Arial Bold"/>
              </a:rPr>
              <a:t>Chinese Civil War of 1949</a:t>
            </a:r>
            <a:r>
              <a:rPr lang="en-US" sz="3000">
                <a:solidFill>
                  <a:srgbClr val="000000"/>
                </a:solidFill>
                <a:latin typeface="Arial"/>
              </a:rPr>
              <a:t> increased tensions to breaking point.</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9640715" y="0"/>
            <a:ext cx="7298545" cy="9725311"/>
          </a:xfrm>
          <a:custGeom>
            <a:avLst/>
            <a:gdLst/>
            <a:ahLst/>
            <a:cxnLst/>
            <a:rect r="r" b="b" t="t" l="l"/>
            <a:pathLst>
              <a:path h="9725311" w="7298545">
                <a:moveTo>
                  <a:pt x="0" y="0"/>
                </a:moveTo>
                <a:lnTo>
                  <a:pt x="7298545" y="0"/>
                </a:lnTo>
                <a:lnTo>
                  <a:pt x="7298545" y="9725311"/>
                </a:lnTo>
                <a:lnTo>
                  <a:pt x="0" y="9725311"/>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Korean War, 1950-1953</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There were several military clashes in 1949 along the border between the two states. In June 1950, the North Korean army invaded the South. They quickly took the South’s capital, </a:t>
            </a:r>
            <a:r>
              <a:rPr lang="en-US" sz="2500">
                <a:solidFill>
                  <a:srgbClr val="000000"/>
                </a:solidFill>
                <a:latin typeface="Arial Bold"/>
              </a:rPr>
              <a:t>Seoul</a:t>
            </a:r>
            <a:r>
              <a:rPr lang="en-US" sz="2500">
                <a:solidFill>
                  <a:srgbClr val="000000"/>
                </a:solidFill>
                <a:latin typeface="Arial"/>
              </a:rPr>
              <a:t>, with Soviet weapons. President Truman ordered the US military to support the South and persuaded the United Nations to send an army to aid them.</a:t>
            </a:r>
          </a:p>
          <a:p>
            <a:pPr algn="l">
              <a:lnSpc>
                <a:spcPts val="3500"/>
              </a:lnSpc>
            </a:pPr>
            <a:r>
              <a:rPr lang="en-US" sz="2500">
                <a:solidFill>
                  <a:srgbClr val="000000"/>
                </a:solidFill>
                <a:latin typeface="Arial"/>
              </a:rPr>
              <a:t>In September 1950, UN Forces (mostly US but aided by 15 other countries) landed at Inchon, west of Seoul under the command of </a:t>
            </a:r>
            <a:r>
              <a:rPr lang="en-US" sz="2500">
                <a:solidFill>
                  <a:srgbClr val="000000"/>
                </a:solidFill>
                <a:latin typeface="Arial Bold"/>
              </a:rPr>
              <a:t>US General Douglas MacArthur</a:t>
            </a:r>
            <a:r>
              <a:rPr lang="en-US" sz="2500">
                <a:solidFill>
                  <a:srgbClr val="000000"/>
                </a:solidFill>
                <a:latin typeface="Arial"/>
              </a:rPr>
              <a:t>. They quickly drove the North Koreans out of the South and MacArthur ordered them to advance into North Korea. The UN Forces headed for the Yalu Rive which was the border with North Korea. The Chinese believed that MacArthur intended to invade China and sent 500,000 soldiers to help North Korea.</a:t>
            </a:r>
          </a:p>
          <a:p>
            <a:pPr algn="l">
              <a:lnSpc>
                <a:spcPts val="3500"/>
              </a:lnSpc>
            </a:pPr>
            <a:r>
              <a:rPr lang="en-US" sz="2500">
                <a:solidFill>
                  <a:srgbClr val="000000"/>
                </a:solidFill>
                <a:latin typeface="Arial"/>
              </a:rPr>
              <a:t>Mac Arthur wanted to attack communist China with nuclear weapons. Truman was worried this would bring the Soviets into war, thus staring World War III so he rejected the idea. MacArthur publicly criticised Truman, with Truman responding by firing the General. The war settled into a stalemate along the 38th parallel and dragged on until 1953. In June 1953, the two sides agreed to a truce.</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8" id="8"/>
          <p:cNvGrpSpPr/>
          <p:nvPr/>
        </p:nvGrpSpPr>
        <p:grpSpPr>
          <a:xfrm rot="0">
            <a:off x="1523056" y="5563168"/>
            <a:ext cx="2457934" cy="1098051"/>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76200"/>
              <a:ext cx="655707" cy="482600"/>
            </a:xfrm>
            <a:prstGeom prst="rect">
              <a:avLst/>
            </a:prstGeom>
          </p:spPr>
          <p:txBody>
            <a:bodyPr anchor="ctr" rtlCol="false" tIns="19534" lIns="19534" bIns="19534" rIns="19534"/>
            <a:lstStyle/>
            <a:p>
              <a:pPr algn="ctr">
                <a:lnSpc>
                  <a:spcPts val="4501"/>
                </a:lnSpc>
                <a:spcBef>
                  <a:spcPct val="0"/>
                </a:spcBef>
              </a:pPr>
              <a:r>
                <a:rPr lang="en-US" sz="3215" spc="-99">
                  <a:solidFill>
                    <a:srgbClr val="FFFFFF"/>
                  </a:solidFill>
                  <a:latin typeface="Questrial"/>
                </a:rPr>
                <a:t>1948</a:t>
              </a:r>
            </a:p>
          </p:txBody>
        </p:sp>
      </p:grpSp>
      <p:grpSp>
        <p:nvGrpSpPr>
          <p:cNvPr name="Group 11" id="11"/>
          <p:cNvGrpSpPr/>
          <p:nvPr/>
        </p:nvGrpSpPr>
        <p:grpSpPr>
          <a:xfrm rot="0">
            <a:off x="3658348" y="5563168"/>
            <a:ext cx="2341511" cy="1098051"/>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76200"/>
              <a:ext cx="612618" cy="482600"/>
            </a:xfrm>
            <a:prstGeom prst="rect">
              <a:avLst/>
            </a:prstGeom>
          </p:spPr>
          <p:txBody>
            <a:bodyPr anchor="ctr" rtlCol="false" tIns="19534" lIns="19534" bIns="19534" rIns="19534"/>
            <a:lstStyle/>
            <a:p>
              <a:pPr algn="ctr">
                <a:lnSpc>
                  <a:spcPts val="4501"/>
                </a:lnSpc>
                <a:spcBef>
                  <a:spcPct val="0"/>
                </a:spcBef>
              </a:pPr>
              <a:r>
                <a:rPr lang="en-US" sz="3215" spc="-99">
                  <a:solidFill>
                    <a:srgbClr val="FFFFFF"/>
                  </a:solidFill>
                  <a:latin typeface="Questrial"/>
                </a:rPr>
                <a:t>1949</a:t>
              </a:r>
            </a:p>
          </p:txBody>
        </p:sp>
      </p:grpSp>
      <p:grpSp>
        <p:nvGrpSpPr>
          <p:cNvPr name="Group 14" id="14"/>
          <p:cNvGrpSpPr/>
          <p:nvPr/>
        </p:nvGrpSpPr>
        <p:grpSpPr>
          <a:xfrm rot="0">
            <a:off x="5720796" y="5563168"/>
            <a:ext cx="2428713" cy="1098051"/>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76200"/>
              <a:ext cx="644892" cy="482600"/>
            </a:xfrm>
            <a:prstGeom prst="rect">
              <a:avLst/>
            </a:prstGeom>
          </p:spPr>
          <p:txBody>
            <a:bodyPr anchor="ctr" rtlCol="false" tIns="19534" lIns="19534" bIns="19534" rIns="19534"/>
            <a:lstStyle/>
            <a:p>
              <a:pPr algn="ctr">
                <a:lnSpc>
                  <a:spcPts val="4501"/>
                </a:lnSpc>
                <a:spcBef>
                  <a:spcPct val="0"/>
                </a:spcBef>
              </a:pPr>
              <a:r>
                <a:rPr lang="en-US" sz="3215" spc="-99">
                  <a:solidFill>
                    <a:srgbClr val="FFFFFF"/>
                  </a:solidFill>
                  <a:latin typeface="Questrial"/>
                </a:rPr>
                <a:t>1950</a:t>
              </a:r>
            </a:p>
          </p:txBody>
        </p:sp>
      </p:grpSp>
      <p:sp>
        <p:nvSpPr>
          <p:cNvPr name="AutoShape 17" id="17"/>
          <p:cNvSpPr/>
          <p:nvPr/>
        </p:nvSpPr>
        <p:spPr>
          <a:xfrm flipV="true">
            <a:off x="2719759" y="6877926"/>
            <a:ext cx="0" cy="2580612"/>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819011" y="5563168"/>
            <a:ext cx="2457934" cy="1098051"/>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76200"/>
              <a:ext cx="655707" cy="482600"/>
            </a:xfrm>
            <a:prstGeom prst="rect">
              <a:avLst/>
            </a:prstGeom>
          </p:spPr>
          <p:txBody>
            <a:bodyPr anchor="ctr" rtlCol="false" tIns="19534" lIns="19534" bIns="19534" rIns="19534"/>
            <a:lstStyle/>
            <a:p>
              <a:pPr algn="ctr">
                <a:lnSpc>
                  <a:spcPts val="4501"/>
                </a:lnSpc>
                <a:spcBef>
                  <a:spcPct val="0"/>
                </a:spcBef>
              </a:pPr>
              <a:r>
                <a:rPr lang="en-US" sz="3215" spc="-99">
                  <a:solidFill>
                    <a:srgbClr val="FFFFFF"/>
                  </a:solidFill>
                  <a:latin typeface="Questrial"/>
                </a:rPr>
                <a:t>1955</a:t>
              </a:r>
            </a:p>
          </p:txBody>
        </p:sp>
      </p:grpSp>
      <p:grpSp>
        <p:nvGrpSpPr>
          <p:cNvPr name="Group 21" id="21"/>
          <p:cNvGrpSpPr/>
          <p:nvPr/>
        </p:nvGrpSpPr>
        <p:grpSpPr>
          <a:xfrm rot="0">
            <a:off x="9954303" y="5563168"/>
            <a:ext cx="2341511" cy="1098051"/>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76200"/>
              <a:ext cx="612618" cy="482600"/>
            </a:xfrm>
            <a:prstGeom prst="rect">
              <a:avLst/>
            </a:prstGeom>
          </p:spPr>
          <p:txBody>
            <a:bodyPr anchor="ctr" rtlCol="false" tIns="19534" lIns="19534" bIns="19534" rIns="19534"/>
            <a:lstStyle/>
            <a:p>
              <a:pPr algn="ctr">
                <a:lnSpc>
                  <a:spcPts val="4501"/>
                </a:lnSpc>
                <a:spcBef>
                  <a:spcPct val="0"/>
                </a:spcBef>
              </a:pPr>
              <a:r>
                <a:rPr lang="en-US" sz="3215" spc="-99">
                  <a:solidFill>
                    <a:srgbClr val="FFFFFF"/>
                  </a:solidFill>
                  <a:latin typeface="Questrial"/>
                </a:rPr>
                <a:t>1961</a:t>
              </a:r>
            </a:p>
          </p:txBody>
        </p:sp>
      </p:grpSp>
      <p:grpSp>
        <p:nvGrpSpPr>
          <p:cNvPr name="Group 24" id="24"/>
          <p:cNvGrpSpPr/>
          <p:nvPr/>
        </p:nvGrpSpPr>
        <p:grpSpPr>
          <a:xfrm rot="0">
            <a:off x="12016751" y="5563168"/>
            <a:ext cx="2428713" cy="1098051"/>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76200"/>
              <a:ext cx="644892" cy="482600"/>
            </a:xfrm>
            <a:prstGeom prst="rect">
              <a:avLst/>
            </a:prstGeom>
          </p:spPr>
          <p:txBody>
            <a:bodyPr anchor="ctr" rtlCol="false" tIns="19534" lIns="19534" bIns="19534" rIns="19534"/>
            <a:lstStyle/>
            <a:p>
              <a:pPr algn="ctr">
                <a:lnSpc>
                  <a:spcPts val="4501"/>
                </a:lnSpc>
                <a:spcBef>
                  <a:spcPct val="0"/>
                </a:spcBef>
              </a:pPr>
              <a:r>
                <a:rPr lang="en-US" sz="3215" spc="-99">
                  <a:solidFill>
                    <a:srgbClr val="FFFFFF"/>
                  </a:solidFill>
                  <a:latin typeface="Questrial"/>
                </a:rPr>
                <a:t>1962</a:t>
              </a:r>
            </a:p>
          </p:txBody>
        </p:sp>
      </p:grpSp>
      <p:grpSp>
        <p:nvGrpSpPr>
          <p:cNvPr name="Group 27" id="27"/>
          <p:cNvGrpSpPr/>
          <p:nvPr/>
        </p:nvGrpSpPr>
        <p:grpSpPr>
          <a:xfrm rot="0">
            <a:off x="14118741" y="5563168"/>
            <a:ext cx="2457934" cy="1098051"/>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76200"/>
              <a:ext cx="655707" cy="482600"/>
            </a:xfrm>
            <a:prstGeom prst="rect">
              <a:avLst/>
            </a:prstGeom>
          </p:spPr>
          <p:txBody>
            <a:bodyPr anchor="ctr" rtlCol="false" tIns="19534" lIns="19534" bIns="19534" rIns="19534"/>
            <a:lstStyle/>
            <a:p>
              <a:pPr algn="ctr">
                <a:lnSpc>
                  <a:spcPts val="4501"/>
                </a:lnSpc>
                <a:spcBef>
                  <a:spcPct val="0"/>
                </a:spcBef>
              </a:pPr>
              <a:r>
                <a:rPr lang="en-US" sz="3215" spc="-99">
                  <a:solidFill>
                    <a:srgbClr val="FFFFFF"/>
                  </a:solidFill>
                  <a:latin typeface="Questrial"/>
                </a:rPr>
                <a:t>1989</a:t>
              </a:r>
            </a:p>
          </p:txBody>
        </p:sp>
      </p:grpSp>
      <p:grpSp>
        <p:nvGrpSpPr>
          <p:cNvPr name="Group 30" id="30"/>
          <p:cNvGrpSpPr/>
          <p:nvPr/>
        </p:nvGrpSpPr>
        <p:grpSpPr>
          <a:xfrm rot="0">
            <a:off x="1176644" y="8308805"/>
            <a:ext cx="3150758" cy="1433138"/>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2" id="32"/>
            <p:cNvSpPr txBox="true"/>
            <p:nvPr/>
          </p:nvSpPr>
          <p:spPr>
            <a:xfrm>
              <a:off x="0" y="-47625"/>
              <a:ext cx="689010" cy="361025"/>
            </a:xfrm>
            <a:prstGeom prst="rect">
              <a:avLst/>
            </a:prstGeom>
          </p:spPr>
          <p:txBody>
            <a:bodyPr anchor="ctr" rtlCol="false" tIns="78138" lIns="78138" bIns="78138" rIns="78138"/>
            <a:lstStyle/>
            <a:p>
              <a:pPr algn="ctr">
                <a:lnSpc>
                  <a:spcPts val="2864"/>
                </a:lnSpc>
                <a:spcBef>
                  <a:spcPct val="0"/>
                </a:spcBef>
              </a:pPr>
            </a:p>
          </p:txBody>
        </p:sp>
      </p:grpSp>
      <p:sp>
        <p:nvSpPr>
          <p:cNvPr name="AutoShape 33" id="33"/>
          <p:cNvSpPr/>
          <p:nvPr/>
        </p:nvSpPr>
        <p:spPr>
          <a:xfrm flipV="true">
            <a:off x="6770271" y="6877926"/>
            <a:ext cx="0" cy="2580612"/>
          </a:xfrm>
          <a:prstGeom prst="line">
            <a:avLst/>
          </a:prstGeom>
          <a:ln cap="flat" w="9525">
            <a:solidFill>
              <a:srgbClr val="0F6FC6"/>
            </a:solidFill>
            <a:prstDash val="solid"/>
            <a:headEnd type="none" len="sm" w="sm"/>
            <a:tailEnd type="none" len="sm" w="sm"/>
          </a:ln>
        </p:spPr>
      </p:sp>
      <p:grpSp>
        <p:nvGrpSpPr>
          <p:cNvPr name="Group 34" id="34"/>
          <p:cNvGrpSpPr/>
          <p:nvPr/>
        </p:nvGrpSpPr>
        <p:grpSpPr>
          <a:xfrm rot="0">
            <a:off x="5202959" y="8308805"/>
            <a:ext cx="3150758" cy="1433138"/>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47625"/>
              <a:ext cx="689010" cy="361025"/>
            </a:xfrm>
            <a:prstGeom prst="rect">
              <a:avLst/>
            </a:prstGeom>
          </p:spPr>
          <p:txBody>
            <a:bodyPr anchor="ctr" rtlCol="false" tIns="78138" lIns="78138" bIns="78138" rIns="78138"/>
            <a:lstStyle/>
            <a:p>
              <a:pPr algn="ctr">
                <a:lnSpc>
                  <a:spcPts val="2864"/>
                </a:lnSpc>
                <a:spcBef>
                  <a:spcPct val="0"/>
                </a:spcBef>
              </a:pPr>
            </a:p>
          </p:txBody>
        </p:sp>
      </p:grpSp>
      <p:sp>
        <p:nvSpPr>
          <p:cNvPr name="AutoShape 37" id="37"/>
          <p:cNvSpPr/>
          <p:nvPr/>
        </p:nvSpPr>
        <p:spPr>
          <a:xfrm flipV="true">
            <a:off x="11151006" y="6876797"/>
            <a:ext cx="0" cy="2580612"/>
          </a:xfrm>
          <a:prstGeom prst="line">
            <a:avLst/>
          </a:prstGeom>
          <a:ln cap="flat" w="9525">
            <a:solidFill>
              <a:srgbClr val="0F6FC6"/>
            </a:solidFill>
            <a:prstDash val="solid"/>
            <a:headEnd type="none" len="sm" w="sm"/>
            <a:tailEnd type="none" len="sm" w="sm"/>
          </a:ln>
        </p:spPr>
      </p:sp>
      <p:grpSp>
        <p:nvGrpSpPr>
          <p:cNvPr name="Group 38" id="38"/>
          <p:cNvGrpSpPr/>
          <p:nvPr/>
        </p:nvGrpSpPr>
        <p:grpSpPr>
          <a:xfrm rot="0">
            <a:off x="9627724" y="8307676"/>
            <a:ext cx="3150758" cy="1433138"/>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0" id="40"/>
            <p:cNvSpPr txBox="true"/>
            <p:nvPr/>
          </p:nvSpPr>
          <p:spPr>
            <a:xfrm>
              <a:off x="0" y="-47625"/>
              <a:ext cx="689010" cy="361025"/>
            </a:xfrm>
            <a:prstGeom prst="rect">
              <a:avLst/>
            </a:prstGeom>
          </p:spPr>
          <p:txBody>
            <a:bodyPr anchor="ctr" rtlCol="false" tIns="78138" lIns="78138" bIns="78138" rIns="78138"/>
            <a:lstStyle/>
            <a:p>
              <a:pPr algn="ctr">
                <a:lnSpc>
                  <a:spcPts val="2864"/>
                </a:lnSpc>
                <a:spcBef>
                  <a:spcPct val="0"/>
                </a:spcBef>
              </a:pPr>
            </a:p>
          </p:txBody>
        </p:sp>
      </p:grpSp>
      <p:sp>
        <p:nvSpPr>
          <p:cNvPr name="AutoShape 41" id="41"/>
          <p:cNvSpPr/>
          <p:nvPr/>
        </p:nvSpPr>
        <p:spPr>
          <a:xfrm flipV="true">
            <a:off x="15152409" y="7094393"/>
            <a:ext cx="0" cy="2368362"/>
          </a:xfrm>
          <a:prstGeom prst="line">
            <a:avLst/>
          </a:prstGeom>
          <a:ln cap="flat" w="9525">
            <a:solidFill>
              <a:srgbClr val="0F6FC6"/>
            </a:solidFill>
            <a:prstDash val="solid"/>
            <a:headEnd type="none" len="sm" w="sm"/>
            <a:tailEnd type="none" len="sm" w="sm"/>
          </a:ln>
        </p:spPr>
      </p:sp>
      <p:grpSp>
        <p:nvGrpSpPr>
          <p:cNvPr name="Group 42" id="42"/>
          <p:cNvGrpSpPr/>
          <p:nvPr/>
        </p:nvGrpSpPr>
        <p:grpSpPr>
          <a:xfrm rot="0">
            <a:off x="13772329" y="8306547"/>
            <a:ext cx="3150758" cy="1433138"/>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4" id="44"/>
            <p:cNvSpPr txBox="true"/>
            <p:nvPr/>
          </p:nvSpPr>
          <p:spPr>
            <a:xfrm>
              <a:off x="0" y="-47625"/>
              <a:ext cx="689010" cy="361025"/>
            </a:xfrm>
            <a:prstGeom prst="rect">
              <a:avLst/>
            </a:prstGeom>
          </p:spPr>
          <p:txBody>
            <a:bodyPr anchor="ctr" rtlCol="false" tIns="78138" lIns="78138" bIns="78138" rIns="78138"/>
            <a:lstStyle/>
            <a:p>
              <a:pPr algn="ctr">
                <a:lnSpc>
                  <a:spcPts val="2864"/>
                </a:lnSpc>
                <a:spcBef>
                  <a:spcPct val="0"/>
                </a:spcBef>
              </a:pPr>
            </a:p>
          </p:txBody>
        </p:sp>
      </p:grpSp>
      <p:sp>
        <p:nvSpPr>
          <p:cNvPr name="AutoShape 45" id="45"/>
          <p:cNvSpPr/>
          <p:nvPr/>
        </p:nvSpPr>
        <p:spPr>
          <a:xfrm flipV="true">
            <a:off x="4821038" y="2777156"/>
            <a:ext cx="0" cy="2580612"/>
          </a:xfrm>
          <a:prstGeom prst="line">
            <a:avLst/>
          </a:prstGeom>
          <a:ln cap="flat" w="9525">
            <a:solidFill>
              <a:srgbClr val="0F6FC6"/>
            </a:solidFill>
            <a:prstDash val="solid"/>
            <a:headEnd type="none" len="sm" w="sm"/>
            <a:tailEnd type="none" len="sm" w="sm"/>
          </a:ln>
        </p:spPr>
      </p:sp>
      <p:grpSp>
        <p:nvGrpSpPr>
          <p:cNvPr name="Group 46" id="46"/>
          <p:cNvGrpSpPr/>
          <p:nvPr/>
        </p:nvGrpSpPr>
        <p:grpSpPr>
          <a:xfrm rot="0">
            <a:off x="3253725" y="2480088"/>
            <a:ext cx="3150758" cy="1433138"/>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8" id="48"/>
            <p:cNvSpPr txBox="true"/>
            <p:nvPr/>
          </p:nvSpPr>
          <p:spPr>
            <a:xfrm>
              <a:off x="0" y="-47625"/>
              <a:ext cx="689010" cy="361025"/>
            </a:xfrm>
            <a:prstGeom prst="rect">
              <a:avLst/>
            </a:prstGeom>
          </p:spPr>
          <p:txBody>
            <a:bodyPr anchor="ctr" rtlCol="false" tIns="78138" lIns="78138" bIns="78138" rIns="78138"/>
            <a:lstStyle/>
            <a:p>
              <a:pPr algn="ctr">
                <a:lnSpc>
                  <a:spcPts val="2864"/>
                </a:lnSpc>
                <a:spcBef>
                  <a:spcPct val="0"/>
                </a:spcBef>
              </a:pPr>
            </a:p>
          </p:txBody>
        </p:sp>
      </p:grpSp>
      <p:sp>
        <p:nvSpPr>
          <p:cNvPr name="AutoShape 49" id="49"/>
          <p:cNvSpPr/>
          <p:nvPr/>
        </p:nvSpPr>
        <p:spPr>
          <a:xfrm flipV="true">
            <a:off x="9039912" y="2777156"/>
            <a:ext cx="0" cy="2580612"/>
          </a:xfrm>
          <a:prstGeom prst="line">
            <a:avLst/>
          </a:prstGeom>
          <a:ln cap="flat" w="9525">
            <a:solidFill>
              <a:srgbClr val="0F6FC6"/>
            </a:solidFill>
            <a:prstDash val="solid"/>
            <a:headEnd type="none" len="sm" w="sm"/>
            <a:tailEnd type="none" len="sm" w="sm"/>
          </a:ln>
        </p:spPr>
      </p:sp>
      <p:grpSp>
        <p:nvGrpSpPr>
          <p:cNvPr name="Group 50" id="50"/>
          <p:cNvGrpSpPr/>
          <p:nvPr/>
        </p:nvGrpSpPr>
        <p:grpSpPr>
          <a:xfrm rot="0">
            <a:off x="7472599" y="2480088"/>
            <a:ext cx="3150758" cy="1433138"/>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2" id="52"/>
            <p:cNvSpPr txBox="true"/>
            <p:nvPr/>
          </p:nvSpPr>
          <p:spPr>
            <a:xfrm>
              <a:off x="0" y="-47625"/>
              <a:ext cx="689010" cy="361025"/>
            </a:xfrm>
            <a:prstGeom prst="rect">
              <a:avLst/>
            </a:prstGeom>
          </p:spPr>
          <p:txBody>
            <a:bodyPr anchor="ctr" rtlCol="false" tIns="78138" lIns="78138" bIns="78138" rIns="78138"/>
            <a:lstStyle/>
            <a:p>
              <a:pPr algn="ctr">
                <a:lnSpc>
                  <a:spcPts val="2864"/>
                </a:lnSpc>
                <a:spcBef>
                  <a:spcPct val="0"/>
                </a:spcBef>
              </a:pPr>
            </a:p>
          </p:txBody>
        </p:sp>
      </p:grpSp>
      <p:sp>
        <p:nvSpPr>
          <p:cNvPr name="AutoShape 53" id="53"/>
          <p:cNvSpPr/>
          <p:nvPr/>
        </p:nvSpPr>
        <p:spPr>
          <a:xfrm flipV="true">
            <a:off x="13223041" y="2771454"/>
            <a:ext cx="0" cy="2580612"/>
          </a:xfrm>
          <a:prstGeom prst="line">
            <a:avLst/>
          </a:prstGeom>
          <a:ln cap="flat" w="9525">
            <a:solidFill>
              <a:srgbClr val="0F6FC6"/>
            </a:solidFill>
            <a:prstDash val="solid"/>
            <a:headEnd type="none" len="sm" w="sm"/>
            <a:tailEnd type="none" len="sm" w="sm"/>
          </a:ln>
        </p:spPr>
      </p:sp>
      <p:grpSp>
        <p:nvGrpSpPr>
          <p:cNvPr name="Group 54" id="54"/>
          <p:cNvGrpSpPr/>
          <p:nvPr/>
        </p:nvGrpSpPr>
        <p:grpSpPr>
          <a:xfrm rot="0">
            <a:off x="11655728" y="2474385"/>
            <a:ext cx="3150758" cy="1433138"/>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6" id="56"/>
            <p:cNvSpPr txBox="true"/>
            <p:nvPr/>
          </p:nvSpPr>
          <p:spPr>
            <a:xfrm>
              <a:off x="0" y="-47625"/>
              <a:ext cx="689010" cy="361025"/>
            </a:xfrm>
            <a:prstGeom prst="rect">
              <a:avLst/>
            </a:prstGeom>
          </p:spPr>
          <p:txBody>
            <a:bodyPr anchor="ctr" rtlCol="false" tIns="78138" lIns="78138" bIns="78138" rIns="78138"/>
            <a:lstStyle/>
            <a:p>
              <a:pPr algn="ctr">
                <a:lnSpc>
                  <a:spcPts val="2864"/>
                </a:lnSpc>
                <a:spcBef>
                  <a:spcPct val="0"/>
                </a:spcBef>
              </a:pPr>
            </a:p>
          </p:txBody>
        </p:sp>
      </p:grpSp>
      <p:grpSp>
        <p:nvGrpSpPr>
          <p:cNvPr name="Group 57" id="57"/>
          <p:cNvGrpSpPr/>
          <p:nvPr/>
        </p:nvGrpSpPr>
        <p:grpSpPr>
          <a:xfrm rot="0">
            <a:off x="6871323" y="724338"/>
            <a:ext cx="4621066" cy="730387"/>
            <a:chOff x="0" y="0"/>
            <a:chExt cx="1112706" cy="175870"/>
          </a:xfrm>
        </p:grpSpPr>
        <p:sp>
          <p:nvSpPr>
            <p:cNvPr name="Freeform 58" id="58"/>
            <p:cNvSpPr/>
            <p:nvPr/>
          </p:nvSpPr>
          <p:spPr>
            <a:xfrm flipH="false" flipV="false" rot="0">
              <a:off x="0" y="0"/>
              <a:ext cx="1112706" cy="175870"/>
            </a:xfrm>
            <a:custGeom>
              <a:avLst/>
              <a:gdLst/>
              <a:ahLst/>
              <a:cxnLst/>
              <a:rect r="r" b="b" t="t" l="l"/>
              <a:pathLst>
                <a:path h="175870" w="1112706">
                  <a:moveTo>
                    <a:pt x="10052" y="0"/>
                  </a:moveTo>
                  <a:lnTo>
                    <a:pt x="1102654" y="0"/>
                  </a:lnTo>
                  <a:cubicBezTo>
                    <a:pt x="1108206" y="0"/>
                    <a:pt x="1112706" y="4500"/>
                    <a:pt x="1112706" y="10052"/>
                  </a:cubicBezTo>
                  <a:lnTo>
                    <a:pt x="1112706" y="165818"/>
                  </a:lnTo>
                  <a:cubicBezTo>
                    <a:pt x="1112706" y="171369"/>
                    <a:pt x="1108206" y="175870"/>
                    <a:pt x="1102654" y="175870"/>
                  </a:cubicBezTo>
                  <a:lnTo>
                    <a:pt x="10052" y="175870"/>
                  </a:lnTo>
                  <a:cubicBezTo>
                    <a:pt x="7386" y="175870"/>
                    <a:pt x="4829" y="174811"/>
                    <a:pt x="2944" y="172926"/>
                  </a:cubicBezTo>
                  <a:cubicBezTo>
                    <a:pt x="1059" y="171041"/>
                    <a:pt x="0" y="168484"/>
                    <a:pt x="0" y="165818"/>
                  </a:cubicBezTo>
                  <a:lnTo>
                    <a:pt x="0" y="10052"/>
                  </a:lnTo>
                  <a:cubicBezTo>
                    <a:pt x="0" y="4500"/>
                    <a:pt x="4500" y="0"/>
                    <a:pt x="10052" y="0"/>
                  </a:cubicBezTo>
                  <a:close/>
                </a:path>
              </a:pathLst>
            </a:custGeom>
            <a:solidFill>
              <a:srgbClr val="0F6FC6"/>
            </a:solidFill>
          </p:spPr>
        </p:sp>
        <p:sp>
          <p:nvSpPr>
            <p:cNvPr name="TextBox 59" id="59"/>
            <p:cNvSpPr txBox="true"/>
            <p:nvPr/>
          </p:nvSpPr>
          <p:spPr>
            <a:xfrm>
              <a:off x="0" y="-76200"/>
              <a:ext cx="1112706" cy="252070"/>
            </a:xfrm>
            <a:prstGeom prst="rect">
              <a:avLst/>
            </a:prstGeom>
          </p:spPr>
          <p:txBody>
            <a:bodyPr anchor="ctr" rtlCol="false" tIns="78138" lIns="78138" bIns="78138" rIns="78138"/>
            <a:lstStyle/>
            <a:p>
              <a:pPr algn="ctr">
                <a:lnSpc>
                  <a:spcPts val="5190"/>
                </a:lnSpc>
              </a:pPr>
              <a:r>
                <a:rPr lang="en-US" sz="3761" spc="368">
                  <a:solidFill>
                    <a:srgbClr val="FFFFFF"/>
                  </a:solidFill>
                  <a:latin typeface="Questrial"/>
                </a:rPr>
                <a:t>THE COLD WAR</a:t>
              </a:r>
            </a:p>
          </p:txBody>
        </p:sp>
      </p:grpSp>
      <p:sp>
        <p:nvSpPr>
          <p:cNvPr name="Freeform 60" id="60"/>
          <p:cNvSpPr/>
          <p:nvPr/>
        </p:nvSpPr>
        <p:spPr>
          <a:xfrm flipH="false" flipV="false" rot="0">
            <a:off x="14020849" y="41944"/>
            <a:ext cx="2563477" cy="1919404"/>
          </a:xfrm>
          <a:custGeom>
            <a:avLst/>
            <a:gdLst/>
            <a:ahLst/>
            <a:cxnLst/>
            <a:rect r="r" b="b" t="t" l="l"/>
            <a:pathLst>
              <a:path h="1919404" w="2563477">
                <a:moveTo>
                  <a:pt x="0" y="0"/>
                </a:moveTo>
                <a:lnTo>
                  <a:pt x="2563478" y="0"/>
                </a:lnTo>
                <a:lnTo>
                  <a:pt x="2563478" y="1919404"/>
                </a:lnTo>
                <a:lnTo>
                  <a:pt x="0" y="19194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3983640" y="41944"/>
            <a:ext cx="1855573" cy="1855573"/>
          </a:xfrm>
          <a:custGeom>
            <a:avLst/>
            <a:gdLst/>
            <a:ahLst/>
            <a:cxnLst/>
            <a:rect r="r" b="b" t="t" l="l"/>
            <a:pathLst>
              <a:path h="1855573" w="1855573">
                <a:moveTo>
                  <a:pt x="0" y="0"/>
                </a:moveTo>
                <a:lnTo>
                  <a:pt x="1855573" y="0"/>
                </a:lnTo>
                <a:lnTo>
                  <a:pt x="1855573" y="1855573"/>
                </a:lnTo>
                <a:lnTo>
                  <a:pt x="0" y="18555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1761625" y="91086"/>
            <a:ext cx="2088360" cy="1806431"/>
          </a:xfrm>
          <a:custGeom>
            <a:avLst/>
            <a:gdLst/>
            <a:ahLst/>
            <a:cxnLst/>
            <a:rect r="r" b="b" t="t" l="l"/>
            <a:pathLst>
              <a:path h="1806431" w="2088360">
                <a:moveTo>
                  <a:pt x="0" y="0"/>
                </a:moveTo>
                <a:lnTo>
                  <a:pt x="2088360" y="0"/>
                </a:lnTo>
                <a:lnTo>
                  <a:pt x="2088360" y="1806431"/>
                </a:lnTo>
                <a:lnTo>
                  <a:pt x="0" y="18064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685800" y="2343539"/>
            <a:ext cx="2567925" cy="1694830"/>
          </a:xfrm>
          <a:custGeom>
            <a:avLst/>
            <a:gdLst/>
            <a:ahLst/>
            <a:cxnLst/>
            <a:rect r="r" b="b" t="t" l="l"/>
            <a:pathLst>
              <a:path h="1694830" w="2567925">
                <a:moveTo>
                  <a:pt x="0" y="0"/>
                </a:moveTo>
                <a:lnTo>
                  <a:pt x="2567925" y="0"/>
                </a:lnTo>
                <a:lnTo>
                  <a:pt x="2567925" y="1694830"/>
                </a:lnTo>
                <a:lnTo>
                  <a:pt x="0" y="16948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2931877" y="6991967"/>
            <a:ext cx="3626275" cy="1174007"/>
          </a:xfrm>
          <a:custGeom>
            <a:avLst/>
            <a:gdLst/>
            <a:ahLst/>
            <a:cxnLst/>
            <a:rect r="r" b="b" t="t" l="l"/>
            <a:pathLst>
              <a:path h="1174007" w="3626275">
                <a:moveTo>
                  <a:pt x="0" y="0"/>
                </a:moveTo>
                <a:lnTo>
                  <a:pt x="3626276" y="0"/>
                </a:lnTo>
                <a:lnTo>
                  <a:pt x="3626276" y="1174007"/>
                </a:lnTo>
                <a:lnTo>
                  <a:pt x="0" y="11740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2752023" y="6919892"/>
            <a:ext cx="1873046" cy="1318156"/>
          </a:xfrm>
          <a:custGeom>
            <a:avLst/>
            <a:gdLst/>
            <a:ahLst/>
            <a:cxnLst/>
            <a:rect r="r" b="b" t="t" l="l"/>
            <a:pathLst>
              <a:path h="1318156" w="1873046">
                <a:moveTo>
                  <a:pt x="0" y="0"/>
                </a:moveTo>
                <a:lnTo>
                  <a:pt x="1873046" y="0"/>
                </a:lnTo>
                <a:lnTo>
                  <a:pt x="1873046" y="1318156"/>
                </a:lnTo>
                <a:lnTo>
                  <a:pt x="0" y="131815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4625069" y="6919892"/>
            <a:ext cx="1873046" cy="1318156"/>
          </a:xfrm>
          <a:custGeom>
            <a:avLst/>
            <a:gdLst/>
            <a:ahLst/>
            <a:cxnLst/>
            <a:rect r="r" b="b" t="t" l="l"/>
            <a:pathLst>
              <a:path h="1318156" w="1873046">
                <a:moveTo>
                  <a:pt x="0" y="0"/>
                </a:moveTo>
                <a:lnTo>
                  <a:pt x="1873046" y="0"/>
                </a:lnTo>
                <a:lnTo>
                  <a:pt x="1873046" y="1318156"/>
                </a:lnTo>
                <a:lnTo>
                  <a:pt x="0" y="131815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7" id="67"/>
          <p:cNvSpPr/>
          <p:nvPr/>
        </p:nvSpPr>
        <p:spPr>
          <a:xfrm flipH="false" flipV="false" rot="0">
            <a:off x="7083327" y="6663477"/>
            <a:ext cx="1114710" cy="1645329"/>
          </a:xfrm>
          <a:custGeom>
            <a:avLst/>
            <a:gdLst/>
            <a:ahLst/>
            <a:cxnLst/>
            <a:rect r="r" b="b" t="t" l="l"/>
            <a:pathLst>
              <a:path h="1645329" w="1114710">
                <a:moveTo>
                  <a:pt x="0" y="0"/>
                </a:moveTo>
                <a:lnTo>
                  <a:pt x="1114710" y="0"/>
                </a:lnTo>
                <a:lnTo>
                  <a:pt x="1114710" y="1645328"/>
                </a:lnTo>
                <a:lnTo>
                  <a:pt x="0" y="164532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8" id="68"/>
          <p:cNvSpPr/>
          <p:nvPr/>
        </p:nvSpPr>
        <p:spPr>
          <a:xfrm flipH="false" flipV="false" rot="0">
            <a:off x="9149872" y="6681710"/>
            <a:ext cx="1608863" cy="1608863"/>
          </a:xfrm>
          <a:custGeom>
            <a:avLst/>
            <a:gdLst/>
            <a:ahLst/>
            <a:cxnLst/>
            <a:rect r="r" b="b" t="t" l="l"/>
            <a:pathLst>
              <a:path h="1608863" w="1608863">
                <a:moveTo>
                  <a:pt x="0" y="0"/>
                </a:moveTo>
                <a:lnTo>
                  <a:pt x="1608863" y="0"/>
                </a:lnTo>
                <a:lnTo>
                  <a:pt x="1608863" y="1608862"/>
                </a:lnTo>
                <a:lnTo>
                  <a:pt x="0" y="160886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9" id="69"/>
          <p:cNvSpPr/>
          <p:nvPr/>
        </p:nvSpPr>
        <p:spPr>
          <a:xfrm flipH="false" flipV="false" rot="0">
            <a:off x="11730936" y="6688419"/>
            <a:ext cx="2145257" cy="1602154"/>
          </a:xfrm>
          <a:custGeom>
            <a:avLst/>
            <a:gdLst/>
            <a:ahLst/>
            <a:cxnLst/>
            <a:rect r="r" b="b" t="t" l="l"/>
            <a:pathLst>
              <a:path h="1602154" w="2145257">
                <a:moveTo>
                  <a:pt x="0" y="0"/>
                </a:moveTo>
                <a:lnTo>
                  <a:pt x="2145257" y="0"/>
                </a:lnTo>
                <a:lnTo>
                  <a:pt x="2145257" y="1602153"/>
                </a:lnTo>
                <a:lnTo>
                  <a:pt x="0" y="1602153"/>
                </a:lnTo>
                <a:lnTo>
                  <a:pt x="0" y="0"/>
                </a:lnTo>
                <a:close/>
              </a:path>
            </a:pathLst>
          </a:custGeom>
          <a:blipFill>
            <a:blip r:embed="rId18"/>
            <a:stretch>
              <a:fillRect l="-2285" t="-3460" r="-3772" b="-3047"/>
            </a:stretch>
          </a:blipFill>
        </p:spPr>
      </p:sp>
      <p:sp>
        <p:nvSpPr>
          <p:cNvPr name="Freeform 70" id="70"/>
          <p:cNvSpPr/>
          <p:nvPr/>
        </p:nvSpPr>
        <p:spPr>
          <a:xfrm flipH="false" flipV="false" rot="0">
            <a:off x="5696921" y="3913225"/>
            <a:ext cx="2476462" cy="1649943"/>
          </a:xfrm>
          <a:custGeom>
            <a:avLst/>
            <a:gdLst/>
            <a:ahLst/>
            <a:cxnLst/>
            <a:rect r="r" b="b" t="t" l="l"/>
            <a:pathLst>
              <a:path h="1649943" w="2476462">
                <a:moveTo>
                  <a:pt x="0" y="0"/>
                </a:moveTo>
                <a:lnTo>
                  <a:pt x="2476462" y="0"/>
                </a:lnTo>
                <a:lnTo>
                  <a:pt x="2476462" y="1649943"/>
                </a:lnTo>
                <a:lnTo>
                  <a:pt x="0" y="164994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71" id="71"/>
          <p:cNvSpPr/>
          <p:nvPr/>
        </p:nvSpPr>
        <p:spPr>
          <a:xfrm flipH="false" flipV="false" rot="0">
            <a:off x="14066164" y="2480088"/>
            <a:ext cx="2873096" cy="3228197"/>
          </a:xfrm>
          <a:custGeom>
            <a:avLst/>
            <a:gdLst/>
            <a:ahLst/>
            <a:cxnLst/>
            <a:rect r="r" b="b" t="t" l="l"/>
            <a:pathLst>
              <a:path h="3228197" w="2873096">
                <a:moveTo>
                  <a:pt x="0" y="0"/>
                </a:moveTo>
                <a:lnTo>
                  <a:pt x="2873096" y="0"/>
                </a:lnTo>
                <a:lnTo>
                  <a:pt x="2873096" y="3228197"/>
                </a:lnTo>
                <a:lnTo>
                  <a:pt x="0" y="322819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72" id="72"/>
          <p:cNvSpPr txBox="true"/>
          <p:nvPr/>
        </p:nvSpPr>
        <p:spPr>
          <a:xfrm rot="0">
            <a:off x="3401338" y="2702808"/>
            <a:ext cx="2839400" cy="909616"/>
          </a:xfrm>
          <a:prstGeom prst="rect">
            <a:avLst/>
          </a:prstGeom>
        </p:spPr>
        <p:txBody>
          <a:bodyPr anchor="t" rtlCol="false" tIns="0" lIns="0" bIns="0" rIns="0">
            <a:spAutoFit/>
          </a:bodyPr>
          <a:lstStyle/>
          <a:p>
            <a:pPr algn="ctr" marL="0" indent="0" lvl="0">
              <a:lnSpc>
                <a:spcPts val="2366"/>
              </a:lnSpc>
              <a:spcBef>
                <a:spcPct val="0"/>
              </a:spcBef>
            </a:pPr>
            <a:r>
              <a:rPr lang="en-US" sz="1715" spc="168">
                <a:solidFill>
                  <a:srgbClr val="0F6FC6"/>
                </a:solidFill>
                <a:latin typeface="Arial Bold"/>
              </a:rPr>
              <a:t>NATO </a:t>
            </a:r>
            <a:r>
              <a:rPr lang="en-US" sz="1715" spc="168">
                <a:solidFill>
                  <a:srgbClr val="000000"/>
                </a:solidFill>
                <a:latin typeface="Arial"/>
              </a:rPr>
              <a:t>is formed while </a:t>
            </a:r>
            <a:r>
              <a:rPr lang="en-US" sz="1715" spc="168">
                <a:solidFill>
                  <a:srgbClr val="0F6FC6"/>
                </a:solidFill>
                <a:latin typeface="Arial Bold"/>
              </a:rPr>
              <a:t>USSR </a:t>
            </a:r>
            <a:r>
              <a:rPr lang="en-US" sz="1715" spc="168">
                <a:solidFill>
                  <a:srgbClr val="000000"/>
                </a:solidFill>
                <a:latin typeface="Arial"/>
              </a:rPr>
              <a:t>tests its first atomic bomb.</a:t>
            </a:r>
          </a:p>
        </p:txBody>
      </p:sp>
      <p:sp>
        <p:nvSpPr>
          <p:cNvPr name="TextBox 73" id="73"/>
          <p:cNvSpPr txBox="true"/>
          <p:nvPr/>
        </p:nvSpPr>
        <p:spPr>
          <a:xfrm rot="0">
            <a:off x="7630166" y="2849833"/>
            <a:ext cx="2839400" cy="615567"/>
          </a:xfrm>
          <a:prstGeom prst="rect">
            <a:avLst/>
          </a:prstGeom>
        </p:spPr>
        <p:txBody>
          <a:bodyPr anchor="t" rtlCol="false" tIns="0" lIns="0" bIns="0" rIns="0">
            <a:spAutoFit/>
          </a:bodyPr>
          <a:lstStyle/>
          <a:p>
            <a:pPr algn="ctr" marL="0" indent="0" lvl="0">
              <a:lnSpc>
                <a:spcPts val="2366"/>
              </a:lnSpc>
              <a:spcBef>
                <a:spcPct val="0"/>
              </a:spcBef>
            </a:pPr>
            <a:r>
              <a:rPr lang="en-US" sz="1715" spc="168">
                <a:solidFill>
                  <a:srgbClr val="0F6FC6"/>
                </a:solidFill>
                <a:latin typeface="Arial Bold"/>
              </a:rPr>
              <a:t>The Vietnam War</a:t>
            </a:r>
            <a:r>
              <a:rPr lang="en-US" sz="1715" spc="168">
                <a:solidFill>
                  <a:srgbClr val="000000"/>
                </a:solidFill>
                <a:latin typeface="Arial Bold"/>
              </a:rPr>
              <a:t> </a:t>
            </a:r>
            <a:r>
              <a:rPr lang="en-US" sz="1715" spc="168">
                <a:solidFill>
                  <a:srgbClr val="000000"/>
                </a:solidFill>
                <a:latin typeface="Arial"/>
              </a:rPr>
              <a:t>begins</a:t>
            </a:r>
          </a:p>
        </p:txBody>
      </p:sp>
      <p:sp>
        <p:nvSpPr>
          <p:cNvPr name="TextBox 74" id="74"/>
          <p:cNvSpPr txBox="true"/>
          <p:nvPr/>
        </p:nvSpPr>
        <p:spPr>
          <a:xfrm rot="0">
            <a:off x="11795173" y="2561486"/>
            <a:ext cx="2839400" cy="1203665"/>
          </a:xfrm>
          <a:prstGeom prst="rect">
            <a:avLst/>
          </a:prstGeom>
        </p:spPr>
        <p:txBody>
          <a:bodyPr anchor="t" rtlCol="false" tIns="0" lIns="0" bIns="0" rIns="0">
            <a:spAutoFit/>
          </a:bodyPr>
          <a:lstStyle/>
          <a:p>
            <a:pPr algn="ctr" marL="0" indent="0" lvl="0">
              <a:lnSpc>
                <a:spcPts val="2366"/>
              </a:lnSpc>
              <a:spcBef>
                <a:spcPct val="0"/>
              </a:spcBef>
            </a:pPr>
            <a:r>
              <a:rPr lang="en-US" sz="1715" spc="168">
                <a:solidFill>
                  <a:srgbClr val="0F6FC6"/>
                </a:solidFill>
                <a:latin typeface="Arial Bold"/>
              </a:rPr>
              <a:t>The Cuban Missile Crisis</a:t>
            </a:r>
            <a:r>
              <a:rPr lang="en-US" sz="1715" spc="168">
                <a:solidFill>
                  <a:srgbClr val="000000"/>
                </a:solidFill>
                <a:latin typeface="Arial Bold"/>
              </a:rPr>
              <a:t> </a:t>
            </a:r>
            <a:r>
              <a:rPr lang="en-US" sz="1715" spc="168">
                <a:solidFill>
                  <a:srgbClr val="000000"/>
                </a:solidFill>
                <a:latin typeface="Arial"/>
              </a:rPr>
              <a:t>begins, bringing the World the closest to nuclear annihilation</a:t>
            </a:r>
          </a:p>
        </p:txBody>
      </p:sp>
      <p:sp>
        <p:nvSpPr>
          <p:cNvPr name="TextBox 75" id="75"/>
          <p:cNvSpPr txBox="true"/>
          <p:nvPr/>
        </p:nvSpPr>
        <p:spPr>
          <a:xfrm rot="0">
            <a:off x="1319486" y="8424183"/>
            <a:ext cx="2839400" cy="1140281"/>
          </a:xfrm>
          <a:prstGeom prst="rect">
            <a:avLst/>
          </a:prstGeom>
        </p:spPr>
        <p:txBody>
          <a:bodyPr anchor="t" rtlCol="false" tIns="0" lIns="0" bIns="0" rIns="0">
            <a:spAutoFit/>
          </a:bodyPr>
          <a:lstStyle/>
          <a:p>
            <a:pPr algn="ctr">
              <a:lnSpc>
                <a:spcPts val="2248"/>
              </a:lnSpc>
            </a:pPr>
            <a:r>
              <a:rPr lang="en-US" sz="1629" spc="159">
                <a:solidFill>
                  <a:srgbClr val="000000"/>
                </a:solidFill>
                <a:latin typeface="Arial"/>
              </a:rPr>
              <a:t>The</a:t>
            </a:r>
            <a:r>
              <a:rPr lang="en-US" sz="1629" spc="159">
                <a:solidFill>
                  <a:srgbClr val="0F6FC6"/>
                </a:solidFill>
                <a:latin typeface="Arial Bold"/>
              </a:rPr>
              <a:t> Marshall Plan</a:t>
            </a:r>
          </a:p>
          <a:p>
            <a:pPr algn="ctr" marL="0" indent="0" lvl="0">
              <a:lnSpc>
                <a:spcPts val="2248"/>
              </a:lnSpc>
              <a:spcBef>
                <a:spcPct val="0"/>
              </a:spcBef>
            </a:pPr>
            <a:r>
              <a:rPr lang="en-US" sz="1629" spc="159">
                <a:solidFill>
                  <a:srgbClr val="000000"/>
                </a:solidFill>
                <a:latin typeface="Arial"/>
              </a:rPr>
              <a:t>and the </a:t>
            </a:r>
            <a:r>
              <a:rPr lang="en-US" sz="1629" spc="159">
                <a:solidFill>
                  <a:srgbClr val="0F6FC6"/>
                </a:solidFill>
                <a:latin typeface="Arial Bold"/>
              </a:rPr>
              <a:t>Berlin Blockade</a:t>
            </a:r>
            <a:r>
              <a:rPr lang="en-US" sz="1629" spc="159">
                <a:solidFill>
                  <a:srgbClr val="000000"/>
                </a:solidFill>
                <a:latin typeface="Arial"/>
              </a:rPr>
              <a:t> marks the beginning of the </a:t>
            </a:r>
            <a:r>
              <a:rPr lang="en-US" sz="1629" spc="159">
                <a:solidFill>
                  <a:srgbClr val="0F6FC6"/>
                </a:solidFill>
                <a:latin typeface="Arial Bold"/>
              </a:rPr>
              <a:t>Cold War</a:t>
            </a:r>
          </a:p>
        </p:txBody>
      </p:sp>
      <p:sp>
        <p:nvSpPr>
          <p:cNvPr name="TextBox 76" id="76"/>
          <p:cNvSpPr txBox="true"/>
          <p:nvPr/>
        </p:nvSpPr>
        <p:spPr>
          <a:xfrm rot="0">
            <a:off x="5358638" y="8571207"/>
            <a:ext cx="2839400" cy="321518"/>
          </a:xfrm>
          <a:prstGeom prst="rect">
            <a:avLst/>
          </a:prstGeom>
        </p:spPr>
        <p:txBody>
          <a:bodyPr anchor="t" rtlCol="false" tIns="0" lIns="0" bIns="0" rIns="0">
            <a:spAutoFit/>
          </a:bodyPr>
          <a:lstStyle/>
          <a:p>
            <a:pPr algn="ctr" marL="0" indent="0" lvl="0">
              <a:lnSpc>
                <a:spcPts val="2366"/>
              </a:lnSpc>
              <a:spcBef>
                <a:spcPct val="0"/>
              </a:spcBef>
            </a:pPr>
            <a:r>
              <a:rPr lang="en-US" sz="1715" spc="168">
                <a:solidFill>
                  <a:srgbClr val="0F6FC6"/>
                </a:solidFill>
                <a:latin typeface="Arial Bold"/>
              </a:rPr>
              <a:t>The Korean War</a:t>
            </a:r>
            <a:r>
              <a:rPr lang="en-US" sz="1715" spc="168">
                <a:solidFill>
                  <a:srgbClr val="000000"/>
                </a:solidFill>
                <a:latin typeface="Arial"/>
              </a:rPr>
              <a:t> begins</a:t>
            </a:r>
          </a:p>
        </p:txBody>
      </p:sp>
      <p:sp>
        <p:nvSpPr>
          <p:cNvPr name="TextBox 77" id="77"/>
          <p:cNvSpPr txBox="true"/>
          <p:nvPr/>
        </p:nvSpPr>
        <p:spPr>
          <a:xfrm rot="0">
            <a:off x="9783403" y="8433708"/>
            <a:ext cx="2839400" cy="1067372"/>
          </a:xfrm>
          <a:prstGeom prst="rect">
            <a:avLst/>
          </a:prstGeom>
        </p:spPr>
        <p:txBody>
          <a:bodyPr anchor="t" rtlCol="false" tIns="0" lIns="0" bIns="0" rIns="0">
            <a:spAutoFit/>
          </a:bodyPr>
          <a:lstStyle/>
          <a:p>
            <a:pPr algn="ctr">
              <a:lnSpc>
                <a:spcPts val="2130"/>
              </a:lnSpc>
            </a:pPr>
            <a:r>
              <a:rPr lang="en-US" sz="1543" spc="151">
                <a:solidFill>
                  <a:srgbClr val="000000"/>
                </a:solidFill>
                <a:latin typeface="Arial"/>
              </a:rPr>
              <a:t>The </a:t>
            </a:r>
            <a:r>
              <a:rPr lang="en-US" sz="1543" spc="151">
                <a:solidFill>
                  <a:srgbClr val="0F6FC6"/>
                </a:solidFill>
                <a:latin typeface="Arial Bold"/>
              </a:rPr>
              <a:t>Berlin Wall</a:t>
            </a:r>
            <a:r>
              <a:rPr lang="en-US" sz="1543" spc="151">
                <a:solidFill>
                  <a:srgbClr val="000000"/>
                </a:solidFill>
                <a:latin typeface="Arial Bold"/>
              </a:rPr>
              <a:t> </a:t>
            </a:r>
            <a:r>
              <a:rPr lang="en-US" sz="1543" spc="151">
                <a:solidFill>
                  <a:srgbClr val="000000"/>
                </a:solidFill>
                <a:latin typeface="Arial"/>
              </a:rPr>
              <a:t>is built.</a:t>
            </a:r>
          </a:p>
          <a:p>
            <a:pPr algn="ctr" marL="0" indent="0" lvl="0">
              <a:lnSpc>
                <a:spcPts val="2130"/>
              </a:lnSpc>
              <a:spcBef>
                <a:spcPct val="0"/>
              </a:spcBef>
            </a:pPr>
            <a:r>
              <a:rPr lang="en-US" sz="1543" spc="151">
                <a:solidFill>
                  <a:srgbClr val="000000"/>
                </a:solidFill>
                <a:latin typeface="Arial"/>
              </a:rPr>
              <a:t>The </a:t>
            </a:r>
            <a:r>
              <a:rPr lang="en-US" sz="1543" spc="151">
                <a:solidFill>
                  <a:srgbClr val="0F6FC6"/>
                </a:solidFill>
                <a:latin typeface="Arial Bold"/>
              </a:rPr>
              <a:t>Iron Curtain</a:t>
            </a:r>
            <a:r>
              <a:rPr lang="en-US" sz="1543" spc="151">
                <a:solidFill>
                  <a:srgbClr val="000000"/>
                </a:solidFill>
                <a:latin typeface="Arial Bold"/>
              </a:rPr>
              <a:t> </a:t>
            </a:r>
            <a:r>
              <a:rPr lang="en-US" sz="1543" spc="151">
                <a:solidFill>
                  <a:srgbClr val="000000"/>
                </a:solidFill>
                <a:latin typeface="Arial"/>
              </a:rPr>
              <a:t>separates the USSR from Western Europe</a:t>
            </a:r>
          </a:p>
        </p:txBody>
      </p:sp>
      <p:sp>
        <p:nvSpPr>
          <p:cNvPr name="TextBox 78" id="78"/>
          <p:cNvSpPr txBox="true"/>
          <p:nvPr/>
        </p:nvSpPr>
        <p:spPr>
          <a:xfrm rot="0">
            <a:off x="13971014" y="8417738"/>
            <a:ext cx="2839400" cy="1203665"/>
          </a:xfrm>
          <a:prstGeom prst="rect">
            <a:avLst/>
          </a:prstGeom>
        </p:spPr>
        <p:txBody>
          <a:bodyPr anchor="t" rtlCol="false" tIns="0" lIns="0" bIns="0" rIns="0">
            <a:spAutoFit/>
          </a:bodyPr>
          <a:lstStyle/>
          <a:p>
            <a:pPr algn="ctr" marL="0" indent="0" lvl="0">
              <a:lnSpc>
                <a:spcPts val="2366"/>
              </a:lnSpc>
              <a:spcBef>
                <a:spcPct val="0"/>
              </a:spcBef>
            </a:pPr>
            <a:r>
              <a:rPr lang="en-US" sz="1715" spc="168">
                <a:solidFill>
                  <a:srgbClr val="000000"/>
                </a:solidFill>
                <a:latin typeface="Arial"/>
              </a:rPr>
              <a:t>The </a:t>
            </a:r>
            <a:r>
              <a:rPr lang="en-US" sz="1715" spc="168">
                <a:solidFill>
                  <a:srgbClr val="0F6FC6"/>
                </a:solidFill>
                <a:latin typeface="Arial Bold"/>
              </a:rPr>
              <a:t>Fall of the Berlin Wall</a:t>
            </a:r>
            <a:r>
              <a:rPr lang="en-US" sz="1715" spc="168">
                <a:solidFill>
                  <a:srgbClr val="000000"/>
                </a:solidFill>
                <a:latin typeface="Arial Bold"/>
              </a:rPr>
              <a:t> </a:t>
            </a:r>
            <a:r>
              <a:rPr lang="en-US" sz="1715" spc="168">
                <a:solidFill>
                  <a:srgbClr val="000000"/>
                </a:solidFill>
                <a:latin typeface="Arial"/>
              </a:rPr>
              <a:t>predates the Fall of the Soviet Union two years later.</a:t>
            </a:r>
          </a:p>
        </p:txBody>
      </p:sp>
      <p:sp>
        <p:nvSpPr>
          <p:cNvPr name="TextBox 79" id="79"/>
          <p:cNvSpPr txBox="true"/>
          <p:nvPr/>
        </p:nvSpPr>
        <p:spPr>
          <a:xfrm rot="0">
            <a:off x="7671774" y="-104775"/>
            <a:ext cx="3020165" cy="441925"/>
          </a:xfrm>
          <a:prstGeom prst="rect">
            <a:avLst/>
          </a:prstGeom>
        </p:spPr>
        <p:txBody>
          <a:bodyPr anchor="t" rtlCol="false" tIns="0" lIns="0" bIns="0" rIns="0">
            <a:spAutoFit/>
          </a:bodyPr>
          <a:lstStyle/>
          <a:p>
            <a:pPr algn="ctr">
              <a:lnSpc>
                <a:spcPts val="3220"/>
              </a:lnSpc>
            </a:pPr>
            <a:r>
              <a:rPr lang="en-US" sz="2300">
                <a:solidFill>
                  <a:srgbClr val="0F6FC6"/>
                </a:solidFill>
                <a:latin typeface="Old Standard Bold"/>
              </a:rPr>
              <a:t>Chapter</a:t>
            </a:r>
            <a:r>
              <a:rPr lang="en-US" sz="2300">
                <a:solidFill>
                  <a:srgbClr val="0F6FC6"/>
                </a:solidFill>
                <a:latin typeface="Old Standard Bold"/>
              </a:rPr>
              <a:t> 27</a:t>
            </a:r>
          </a:p>
        </p:txBody>
      </p:sp>
      <p:grpSp>
        <p:nvGrpSpPr>
          <p:cNvPr name="Group 80" id="80"/>
          <p:cNvGrpSpPr/>
          <p:nvPr/>
        </p:nvGrpSpPr>
        <p:grpSpPr>
          <a:xfrm rot="0">
            <a:off x="12988850" y="9725311"/>
            <a:ext cx="3950410" cy="561689"/>
            <a:chOff x="0" y="0"/>
            <a:chExt cx="5267213" cy="748919"/>
          </a:xfrm>
        </p:grpSpPr>
        <p:sp>
          <p:nvSpPr>
            <p:cNvPr name="Freeform 81" id="8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82" id="8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83" id="8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8458200" cy="6298949"/>
          </a:xfrm>
          <a:custGeom>
            <a:avLst/>
            <a:gdLst/>
            <a:ahLst/>
            <a:cxnLst/>
            <a:rect r="r" b="b" t="t" l="l"/>
            <a:pathLst>
              <a:path h="6298949" w="8458200">
                <a:moveTo>
                  <a:pt x="0" y="0"/>
                </a:moveTo>
                <a:lnTo>
                  <a:pt x="8458200" y="0"/>
                </a:lnTo>
                <a:lnTo>
                  <a:pt x="8458200" y="6298949"/>
                </a:lnTo>
                <a:lnTo>
                  <a:pt x="0" y="6298949"/>
                </a:lnTo>
                <a:lnTo>
                  <a:pt x="0" y="0"/>
                </a:lnTo>
                <a:close/>
              </a:path>
            </a:pathLst>
          </a:custGeom>
          <a:blipFill>
            <a:blip r:embed="rId6"/>
            <a:stretch>
              <a:fillRect l="-4126" t="-2264" r="-2408" b="-3881"/>
            </a:stretch>
          </a:blipFill>
        </p:spPr>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9144000" y="819796"/>
            <a:ext cx="7795260" cy="8647409"/>
          </a:xfrm>
          <a:custGeom>
            <a:avLst/>
            <a:gdLst/>
            <a:ahLst/>
            <a:cxnLst/>
            <a:rect r="r" b="b" t="t" l="l"/>
            <a:pathLst>
              <a:path h="8647409" w="7795260">
                <a:moveTo>
                  <a:pt x="0" y="0"/>
                </a:moveTo>
                <a:lnTo>
                  <a:pt x="7795260" y="0"/>
                </a:lnTo>
                <a:lnTo>
                  <a:pt x="7795260" y="8647408"/>
                </a:lnTo>
                <a:lnTo>
                  <a:pt x="0" y="8647408"/>
                </a:lnTo>
                <a:lnTo>
                  <a:pt x="0" y="0"/>
                </a:lnTo>
                <a:close/>
              </a:path>
            </a:pathLst>
          </a:custGeom>
          <a:blipFill>
            <a:blip r:embed="rId10"/>
            <a:stretch>
              <a:fillRect l="-1807" t="-2606" r="-2891" b="-3258"/>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1646907"/>
            <a:ext cx="16253460" cy="6993186"/>
          </a:xfrm>
          <a:custGeom>
            <a:avLst/>
            <a:gdLst/>
            <a:ahLst/>
            <a:cxnLst/>
            <a:rect r="r" b="b" t="t" l="l"/>
            <a:pathLst>
              <a:path h="6993186" w="16253460">
                <a:moveTo>
                  <a:pt x="0" y="0"/>
                </a:moveTo>
                <a:lnTo>
                  <a:pt x="16253460" y="0"/>
                </a:lnTo>
                <a:lnTo>
                  <a:pt x="16253460" y="6993186"/>
                </a:lnTo>
                <a:lnTo>
                  <a:pt x="0" y="6993186"/>
                </a:lnTo>
                <a:lnTo>
                  <a:pt x="0" y="0"/>
                </a:lnTo>
                <a:close/>
              </a:path>
            </a:pathLst>
          </a:custGeom>
          <a:blipFill>
            <a:blip r:embed="rId6"/>
            <a:stretch>
              <a:fillRect l="0" t="0" r="0" b="0"/>
            </a:stretch>
          </a:blipFill>
        </p:spPr>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consequences of the Korean War</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The division of Korea became permanent. The </a:t>
            </a:r>
            <a:r>
              <a:rPr lang="en-US" sz="3000">
                <a:solidFill>
                  <a:srgbClr val="000000"/>
                </a:solidFill>
                <a:latin typeface="Arial"/>
              </a:rPr>
              <a:t>North became a brutal communist dictatorship. The South emerged as a prosperous, industrialised capitalist economy.</a:t>
            </a:r>
          </a:p>
          <a:p>
            <a:pPr algn="l" marL="647702" indent="-323851" lvl="1">
              <a:lnSpc>
                <a:spcPts val="4200"/>
              </a:lnSpc>
              <a:buFont typeface="Arial"/>
              <a:buChar char="•"/>
            </a:pPr>
            <a:r>
              <a:rPr lang="en-US" sz="3000">
                <a:solidFill>
                  <a:srgbClr val="000000"/>
                </a:solidFill>
                <a:latin typeface="Arial"/>
              </a:rPr>
              <a:t>The USA considered the war the second success for the policy of containment, as communism had been stopped from spreading to South Korea. As in Berlin, all-out war had been avoided while the communists had been confronted and contained.</a:t>
            </a:r>
          </a:p>
          <a:p>
            <a:pPr algn="l" marL="647702" indent="-323851" lvl="1">
              <a:lnSpc>
                <a:spcPts val="4200"/>
              </a:lnSpc>
              <a:buFont typeface="Arial"/>
              <a:buChar char="•"/>
            </a:pPr>
            <a:r>
              <a:rPr lang="en-US" sz="3000">
                <a:solidFill>
                  <a:srgbClr val="000000"/>
                </a:solidFill>
                <a:latin typeface="Arial"/>
              </a:rPr>
              <a:t>The Cold War divided Asia, as it had Europe. The USA gained new allies in South Korea, Japan, the Philippines, Australia and New Zealand. The USSR and China became allies.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407 (Artefact, 1st Edition)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How was Korea divided after World War II?</a:t>
            </a:r>
          </a:p>
          <a:p>
            <a:pPr algn="l" marL="647702" indent="-323851" lvl="1">
              <a:lnSpc>
                <a:spcPts val="4200"/>
              </a:lnSpc>
              <a:buAutoNum type="arabicPeriod" startAt="1"/>
            </a:pPr>
            <a:r>
              <a:rPr lang="en-US" sz="3000">
                <a:solidFill>
                  <a:srgbClr val="0DA33B"/>
                </a:solidFill>
                <a:latin typeface="Arial"/>
              </a:rPr>
              <a:t>When did the war start?</a:t>
            </a:r>
          </a:p>
          <a:p>
            <a:pPr algn="l" marL="647702" indent="-323851" lvl="1">
              <a:lnSpc>
                <a:spcPts val="4200"/>
              </a:lnSpc>
              <a:buAutoNum type="arabicPeriod" startAt="1"/>
            </a:pPr>
            <a:r>
              <a:rPr lang="en-US" sz="3000">
                <a:solidFill>
                  <a:srgbClr val="0DA33B"/>
                </a:solidFill>
                <a:latin typeface="Arial"/>
              </a:rPr>
              <a:t>How and why did the US become involved?</a:t>
            </a:r>
          </a:p>
          <a:p>
            <a:pPr algn="l" marL="647702" indent="-323851" lvl="1">
              <a:lnSpc>
                <a:spcPts val="4200"/>
              </a:lnSpc>
              <a:buAutoNum type="arabicPeriod" startAt="1"/>
            </a:pPr>
            <a:r>
              <a:rPr lang="en-US" sz="3000">
                <a:solidFill>
                  <a:srgbClr val="0DA33B"/>
                </a:solidFill>
                <a:latin typeface="Arial"/>
              </a:rPr>
              <a:t>How and why did China become involved?</a:t>
            </a:r>
          </a:p>
          <a:p>
            <a:pPr algn="l" marL="647702" indent="-323851" lvl="1">
              <a:lnSpc>
                <a:spcPts val="4200"/>
              </a:lnSpc>
              <a:buAutoNum type="arabicPeriod" startAt="1"/>
            </a:pPr>
            <a:r>
              <a:rPr lang="en-US" sz="3000">
                <a:solidFill>
                  <a:srgbClr val="0DA33B"/>
                </a:solidFill>
                <a:latin typeface="Arial"/>
              </a:rPr>
              <a:t>Whey did President Truman refuse to attack China?</a:t>
            </a:r>
          </a:p>
          <a:p>
            <a:pPr algn="l" marL="647702" indent="-323851" lvl="1">
              <a:lnSpc>
                <a:spcPts val="4200"/>
              </a:lnSpc>
              <a:buAutoNum type="arabicPeriod" startAt="1"/>
            </a:pPr>
            <a:r>
              <a:rPr lang="en-US" sz="3000">
                <a:solidFill>
                  <a:srgbClr val="0DA33B"/>
                </a:solidFill>
                <a:latin typeface="Arial"/>
              </a:rPr>
              <a:t>What were the results of the Korean War for (a) Korea; (b) containment; and (c) Asia?</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842695"/>
            <a:ext cx="18288000" cy="916305"/>
          </a:xfrm>
          <a:prstGeom prst="rect">
            <a:avLst/>
          </a:prstGeom>
        </p:spPr>
        <p:txBody>
          <a:bodyPr anchor="t" rtlCol="false" tIns="0" lIns="0" bIns="0" rIns="0">
            <a:spAutoFit/>
          </a:bodyPr>
          <a:lstStyle/>
          <a:p>
            <a:pPr algn="ctr">
              <a:lnSpc>
                <a:spcPts val="6720"/>
              </a:lnSpc>
            </a:pPr>
            <a:r>
              <a:rPr lang="en-US" sz="4800">
                <a:solidFill>
                  <a:srgbClr val="004AAD"/>
                </a:solidFill>
                <a:latin typeface="Arial Bold"/>
              </a:rPr>
              <a:t>27.4: THE BRINK OF WAR -</a:t>
            </a:r>
            <a:r>
              <a:rPr lang="en-US" sz="4800">
                <a:solidFill>
                  <a:srgbClr val="004AAD"/>
                </a:solidFill>
                <a:latin typeface="Arial Bold"/>
              </a:rPr>
              <a:t> the cuban missile crisis, 1962</a:t>
            </a:r>
          </a:p>
        </p:txBody>
      </p:sp>
      <p:sp>
        <p:nvSpPr>
          <p:cNvPr name="TextBox 9" id="9"/>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950">
                <a:solidFill>
                  <a:srgbClr val="FFFFFF"/>
                </a:solidFill>
                <a:latin typeface="Daydream"/>
              </a:rPr>
              <a:t>27.4: the brink of war -  the cuban missile crisis, 1962</a:t>
            </a:r>
          </a:p>
        </p:txBody>
      </p:sp>
      <p:sp>
        <p:nvSpPr>
          <p:cNvPr name="TextBox 10" id="10"/>
          <p:cNvSpPr txBox="true"/>
          <p:nvPr/>
        </p:nvSpPr>
        <p:spPr>
          <a:xfrm rot="0">
            <a:off x="12997560" y="-14772"/>
            <a:ext cx="484496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27</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1945-1991</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The Cuban Revolution and the Bay of Pigs</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October 1962, the world stood on the brink of nuclear war. </a:t>
            </a:r>
            <a:r>
              <a:rPr lang="en-US" sz="3000">
                <a:solidFill>
                  <a:srgbClr val="000000"/>
                </a:solidFill>
                <a:latin typeface="Arial"/>
              </a:rPr>
              <a:t>Tensions continued to grow for some time, especially over Berlin. The crisis, however, that drove the world to the brink was the island of Cuba some 140km off the coast of Florida. In 1959, </a:t>
            </a:r>
            <a:r>
              <a:rPr lang="en-US" sz="3000">
                <a:solidFill>
                  <a:srgbClr val="000000"/>
                </a:solidFill>
                <a:latin typeface="Arial Bold"/>
              </a:rPr>
              <a:t>Fidel Castro </a:t>
            </a:r>
            <a:r>
              <a:rPr lang="en-US" sz="3000">
                <a:solidFill>
                  <a:srgbClr val="000000"/>
                </a:solidFill>
                <a:latin typeface="Arial"/>
              </a:rPr>
              <a:t>led a communist revolution to overthrow the US-backed government of </a:t>
            </a:r>
            <a:r>
              <a:rPr lang="en-US" sz="3000">
                <a:solidFill>
                  <a:srgbClr val="000000"/>
                </a:solidFill>
                <a:latin typeface="Arial Bold"/>
              </a:rPr>
              <a:t>Cuba</a:t>
            </a:r>
            <a:r>
              <a:rPr lang="en-US" sz="3000">
                <a:solidFill>
                  <a:srgbClr val="000000"/>
                </a:solidFill>
                <a:latin typeface="Arial"/>
              </a:rPr>
              <a:t>. Castro took over many US business, resulting in US cutting off trade to Cuba. The USSR agreed to buy Cuban sugar and to sell weapons to Castro.</a:t>
            </a:r>
          </a:p>
          <a:p>
            <a:pPr algn="l">
              <a:lnSpc>
                <a:spcPts val="4200"/>
              </a:lnSpc>
            </a:pPr>
            <a:r>
              <a:rPr lang="en-US" sz="3000">
                <a:solidFill>
                  <a:srgbClr val="000000"/>
                </a:solidFill>
                <a:latin typeface="Arial"/>
              </a:rPr>
              <a:t>US President </a:t>
            </a:r>
            <a:r>
              <a:rPr lang="en-US" sz="3000">
                <a:solidFill>
                  <a:srgbClr val="000000"/>
                </a:solidFill>
                <a:latin typeface="Arial Bold"/>
              </a:rPr>
              <a:t>John F Kennedy</a:t>
            </a:r>
            <a:r>
              <a:rPr lang="en-US" sz="3000">
                <a:solidFill>
                  <a:srgbClr val="000000"/>
                </a:solidFill>
                <a:latin typeface="Arial"/>
              </a:rPr>
              <a:t> authorised the </a:t>
            </a:r>
            <a:r>
              <a:rPr lang="en-US" sz="3000">
                <a:solidFill>
                  <a:srgbClr val="000000"/>
                </a:solidFill>
                <a:latin typeface="Arial Bold"/>
              </a:rPr>
              <a:t>Central Intelligence Agency </a:t>
            </a:r>
            <a:r>
              <a:rPr lang="en-US" sz="3000">
                <a:solidFill>
                  <a:srgbClr val="000000"/>
                </a:solidFill>
                <a:latin typeface="Arial"/>
              </a:rPr>
              <a:t>(</a:t>
            </a:r>
            <a:r>
              <a:rPr lang="en-US" sz="3000">
                <a:solidFill>
                  <a:srgbClr val="000000"/>
                </a:solidFill>
                <a:latin typeface="Arial Bold"/>
              </a:rPr>
              <a:t>CIA</a:t>
            </a:r>
            <a:r>
              <a:rPr lang="en-US" sz="3000">
                <a:solidFill>
                  <a:srgbClr val="000000"/>
                </a:solidFill>
                <a:latin typeface="Arial"/>
              </a:rPr>
              <a:t>) to plan an invasion by anti-Castro exiles in April 1961 at the </a:t>
            </a:r>
            <a:r>
              <a:rPr lang="en-US" sz="3000">
                <a:solidFill>
                  <a:srgbClr val="000000"/>
                </a:solidFill>
                <a:latin typeface="Arial Bold"/>
              </a:rPr>
              <a:t>Bay of Pigs</a:t>
            </a:r>
            <a:r>
              <a:rPr lang="en-US" sz="3000">
                <a:solidFill>
                  <a:srgbClr val="000000"/>
                </a:solidFill>
                <a:latin typeface="Arial"/>
              </a:rPr>
              <a:t>. It was a total disaster: Castro’s forces easily defeated the invaders and Castro received more weapons to defend against a future invasion. At the same time, Soviet leader </a:t>
            </a:r>
            <a:r>
              <a:rPr lang="en-US" sz="3000">
                <a:solidFill>
                  <a:srgbClr val="000000"/>
                </a:solidFill>
                <a:latin typeface="Arial Bold"/>
              </a:rPr>
              <a:t>Nikita Khrushchev</a:t>
            </a:r>
            <a:r>
              <a:rPr lang="en-US" sz="3000">
                <a:solidFill>
                  <a:srgbClr val="000000"/>
                </a:solidFill>
                <a:latin typeface="Arial"/>
              </a:rPr>
              <a:t> was worried about the nuclear weapons the US had stationed in </a:t>
            </a:r>
            <a:r>
              <a:rPr lang="en-US" sz="3000">
                <a:solidFill>
                  <a:srgbClr val="000000"/>
                </a:solidFill>
                <a:latin typeface="Arial Bold"/>
              </a:rPr>
              <a:t>Europe </a:t>
            </a:r>
            <a:r>
              <a:rPr lang="en-US" sz="3000">
                <a:solidFill>
                  <a:srgbClr val="000000"/>
                </a:solidFill>
                <a:latin typeface="Arial"/>
              </a:rPr>
              <a:t>and </a:t>
            </a:r>
            <a:r>
              <a:rPr lang="en-US" sz="3000">
                <a:solidFill>
                  <a:srgbClr val="000000"/>
                </a:solidFill>
                <a:latin typeface="Arial Bold"/>
              </a:rPr>
              <a:t>Turkey </a:t>
            </a:r>
            <a:r>
              <a:rPr lang="en-US" sz="3000">
                <a:solidFill>
                  <a:srgbClr val="000000"/>
                </a:solidFill>
                <a:latin typeface="Arial"/>
              </a:rPr>
              <a:t>which would easily reach Soviet cities. Khrushchev offered to build missile bases in Cuba that would be able to hit cities all across the US.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3" id="13"/>
          <p:cNvSpPr/>
          <p:nvPr/>
        </p:nvSpPr>
        <p:spPr>
          <a:xfrm flipH="false" flipV="false" rot="0">
            <a:off x="685800" y="1849076"/>
            <a:ext cx="5180271" cy="5150237"/>
          </a:xfrm>
          <a:custGeom>
            <a:avLst/>
            <a:gdLst/>
            <a:ahLst/>
            <a:cxnLst/>
            <a:rect r="r" b="b" t="t" l="l"/>
            <a:pathLst>
              <a:path h="5150237" w="5180271">
                <a:moveTo>
                  <a:pt x="0" y="0"/>
                </a:moveTo>
                <a:lnTo>
                  <a:pt x="5180271" y="0"/>
                </a:lnTo>
                <a:lnTo>
                  <a:pt x="5180271" y="5150237"/>
                </a:lnTo>
                <a:lnTo>
                  <a:pt x="0" y="5150237"/>
                </a:lnTo>
                <a:lnTo>
                  <a:pt x="0" y="0"/>
                </a:lnTo>
                <a:close/>
              </a:path>
            </a:pathLst>
          </a:custGeom>
          <a:blipFill>
            <a:blip r:embed="rId9"/>
            <a:stretch>
              <a:fillRect l="-5842" t="-1958" r="-5517" b="-3591"/>
            </a:stretch>
          </a:blipFill>
        </p:spPr>
      </p:sp>
      <p:sp>
        <p:nvSpPr>
          <p:cNvPr name="Freeform 14" id="14"/>
          <p:cNvSpPr/>
          <p:nvPr/>
        </p:nvSpPr>
        <p:spPr>
          <a:xfrm flipH="false" flipV="false" rot="0">
            <a:off x="5866071" y="1849076"/>
            <a:ext cx="5561477" cy="5150237"/>
          </a:xfrm>
          <a:custGeom>
            <a:avLst/>
            <a:gdLst/>
            <a:ahLst/>
            <a:cxnLst/>
            <a:rect r="r" b="b" t="t" l="l"/>
            <a:pathLst>
              <a:path h="5150237" w="5561477">
                <a:moveTo>
                  <a:pt x="0" y="0"/>
                </a:moveTo>
                <a:lnTo>
                  <a:pt x="5561478" y="0"/>
                </a:lnTo>
                <a:lnTo>
                  <a:pt x="5561478" y="5150237"/>
                </a:lnTo>
                <a:lnTo>
                  <a:pt x="0" y="5150237"/>
                </a:lnTo>
                <a:lnTo>
                  <a:pt x="0" y="0"/>
                </a:lnTo>
                <a:close/>
              </a:path>
            </a:pathLst>
          </a:custGeom>
          <a:blipFill>
            <a:blip r:embed="rId10"/>
            <a:stretch>
              <a:fillRect l="-3801" t="-4789" r="-2851" b="-6071"/>
            </a:stretch>
          </a:blipFill>
        </p:spPr>
      </p:sp>
      <p:sp>
        <p:nvSpPr>
          <p:cNvPr name="Freeform 15" id="15"/>
          <p:cNvSpPr/>
          <p:nvPr/>
        </p:nvSpPr>
        <p:spPr>
          <a:xfrm flipH="false" flipV="false" rot="0">
            <a:off x="11427549" y="1849076"/>
            <a:ext cx="5511711" cy="5150237"/>
          </a:xfrm>
          <a:custGeom>
            <a:avLst/>
            <a:gdLst/>
            <a:ahLst/>
            <a:cxnLst/>
            <a:rect r="r" b="b" t="t" l="l"/>
            <a:pathLst>
              <a:path h="5150237" w="5511711">
                <a:moveTo>
                  <a:pt x="0" y="0"/>
                </a:moveTo>
                <a:lnTo>
                  <a:pt x="5511711" y="0"/>
                </a:lnTo>
                <a:lnTo>
                  <a:pt x="5511711" y="5150237"/>
                </a:lnTo>
                <a:lnTo>
                  <a:pt x="0" y="5150237"/>
                </a:lnTo>
                <a:lnTo>
                  <a:pt x="0" y="0"/>
                </a:lnTo>
                <a:close/>
              </a:path>
            </a:pathLst>
          </a:custGeom>
          <a:blipFill>
            <a:blip r:embed="rId11"/>
            <a:stretch>
              <a:fillRect l="-7773" t="-3021" r="-8156" b="-4700"/>
            </a:stretch>
          </a:blipFill>
        </p:spPr>
      </p:sp>
      <p:sp>
        <p:nvSpPr>
          <p:cNvPr name="Freeform 16" id="16"/>
          <p:cNvSpPr/>
          <p:nvPr/>
        </p:nvSpPr>
        <p:spPr>
          <a:xfrm flipH="false" flipV="false" rot="0">
            <a:off x="1706650" y="8148657"/>
            <a:ext cx="3199426" cy="1599713"/>
          </a:xfrm>
          <a:custGeom>
            <a:avLst/>
            <a:gdLst/>
            <a:ahLst/>
            <a:cxnLst/>
            <a:rect r="r" b="b" t="t" l="l"/>
            <a:pathLst>
              <a:path h="1599713" w="3199426">
                <a:moveTo>
                  <a:pt x="0" y="0"/>
                </a:moveTo>
                <a:lnTo>
                  <a:pt x="3199426" y="0"/>
                </a:lnTo>
                <a:lnTo>
                  <a:pt x="3199426" y="1599713"/>
                </a:lnTo>
                <a:lnTo>
                  <a:pt x="0" y="1599713"/>
                </a:lnTo>
                <a:lnTo>
                  <a:pt x="0" y="0"/>
                </a:lnTo>
                <a:close/>
              </a:path>
            </a:pathLst>
          </a:custGeom>
          <a:blipFill>
            <a:blip r:embed="rId12"/>
            <a:stretch>
              <a:fillRect l="0" t="0" r="0" b="0"/>
            </a:stretch>
          </a:blipFill>
        </p:spPr>
      </p:sp>
      <p:sp>
        <p:nvSpPr>
          <p:cNvPr name="Freeform 17" id="17"/>
          <p:cNvSpPr/>
          <p:nvPr/>
        </p:nvSpPr>
        <p:spPr>
          <a:xfrm flipH="false" flipV="false" rot="0">
            <a:off x="7145359" y="8148657"/>
            <a:ext cx="3039834" cy="1599713"/>
          </a:xfrm>
          <a:custGeom>
            <a:avLst/>
            <a:gdLst/>
            <a:ahLst/>
            <a:cxnLst/>
            <a:rect r="r" b="b" t="t" l="l"/>
            <a:pathLst>
              <a:path h="1599713" w="3039834">
                <a:moveTo>
                  <a:pt x="0" y="0"/>
                </a:moveTo>
                <a:lnTo>
                  <a:pt x="3039835" y="0"/>
                </a:lnTo>
                <a:lnTo>
                  <a:pt x="3039835" y="1599713"/>
                </a:lnTo>
                <a:lnTo>
                  <a:pt x="0" y="1599713"/>
                </a:lnTo>
                <a:lnTo>
                  <a:pt x="0" y="0"/>
                </a:lnTo>
                <a:close/>
              </a:path>
            </a:pathLst>
          </a:custGeom>
          <a:blipFill>
            <a:blip r:embed="rId13"/>
            <a:stretch>
              <a:fillRect l="0" t="0" r="0" b="0"/>
            </a:stretch>
          </a:blipFill>
        </p:spPr>
      </p:sp>
      <p:sp>
        <p:nvSpPr>
          <p:cNvPr name="Freeform 18" id="18"/>
          <p:cNvSpPr/>
          <p:nvPr/>
        </p:nvSpPr>
        <p:spPr>
          <a:xfrm flipH="false" flipV="false" rot="0">
            <a:off x="12859219" y="8148657"/>
            <a:ext cx="2660645" cy="1599713"/>
          </a:xfrm>
          <a:custGeom>
            <a:avLst/>
            <a:gdLst/>
            <a:ahLst/>
            <a:cxnLst/>
            <a:rect r="r" b="b" t="t" l="l"/>
            <a:pathLst>
              <a:path h="1599713" w="2660645">
                <a:moveTo>
                  <a:pt x="0" y="0"/>
                </a:moveTo>
                <a:lnTo>
                  <a:pt x="2660645" y="0"/>
                </a:lnTo>
                <a:lnTo>
                  <a:pt x="2660645" y="1599713"/>
                </a:lnTo>
                <a:lnTo>
                  <a:pt x="0" y="1599713"/>
                </a:lnTo>
                <a:lnTo>
                  <a:pt x="0" y="0"/>
                </a:lnTo>
                <a:close/>
              </a:path>
            </a:pathLst>
          </a:custGeom>
          <a:blipFill>
            <a:blip r:embed="rId14"/>
            <a:stretch>
              <a:fillRect l="0" t="0" r="0" b="0"/>
            </a:stretch>
          </a:blipFill>
        </p:spPr>
      </p:sp>
      <p:sp>
        <p:nvSpPr>
          <p:cNvPr name="TextBox 19" id="19"/>
          <p:cNvSpPr txBox="true"/>
          <p:nvPr/>
        </p:nvSpPr>
        <p:spPr>
          <a:xfrm rot="0">
            <a:off x="1017270" y="604480"/>
            <a:ext cx="15910560"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Leaders of the Cuban Missile Crisis</a:t>
            </a:r>
          </a:p>
        </p:txBody>
      </p:sp>
      <p:sp>
        <p:nvSpPr>
          <p:cNvPr name="TextBox 20" id="20"/>
          <p:cNvSpPr txBox="true"/>
          <p:nvPr/>
        </p:nvSpPr>
        <p:spPr>
          <a:xfrm rot="0">
            <a:off x="1134035" y="6856438"/>
            <a:ext cx="4344655" cy="1292219"/>
          </a:xfrm>
          <a:prstGeom prst="rect">
            <a:avLst/>
          </a:prstGeom>
        </p:spPr>
        <p:txBody>
          <a:bodyPr anchor="t" rtlCol="false" tIns="0" lIns="0" bIns="0" rIns="0">
            <a:spAutoFit/>
          </a:bodyPr>
          <a:lstStyle/>
          <a:p>
            <a:pPr algn="ctr">
              <a:lnSpc>
                <a:spcPts val="4900"/>
              </a:lnSpc>
            </a:pPr>
            <a:r>
              <a:rPr lang="en-US" sz="3500">
                <a:solidFill>
                  <a:srgbClr val="000000"/>
                </a:solidFill>
                <a:latin typeface="Arial Bold"/>
              </a:rPr>
              <a:t>Fidel Castro</a:t>
            </a:r>
          </a:p>
          <a:p>
            <a:pPr algn="ctr">
              <a:lnSpc>
                <a:spcPts val="4900"/>
              </a:lnSpc>
            </a:pPr>
            <a:r>
              <a:rPr lang="en-US" sz="3500">
                <a:solidFill>
                  <a:srgbClr val="000000"/>
                </a:solidFill>
                <a:latin typeface="Arial Bold Italics"/>
              </a:rPr>
              <a:t>Cuba</a:t>
            </a:r>
          </a:p>
        </p:txBody>
      </p:sp>
      <p:sp>
        <p:nvSpPr>
          <p:cNvPr name="TextBox 21" id="21"/>
          <p:cNvSpPr txBox="true"/>
          <p:nvPr/>
        </p:nvSpPr>
        <p:spPr>
          <a:xfrm rot="0">
            <a:off x="6492949" y="6856438"/>
            <a:ext cx="4344655" cy="1292219"/>
          </a:xfrm>
          <a:prstGeom prst="rect">
            <a:avLst/>
          </a:prstGeom>
        </p:spPr>
        <p:txBody>
          <a:bodyPr anchor="t" rtlCol="false" tIns="0" lIns="0" bIns="0" rIns="0">
            <a:spAutoFit/>
          </a:bodyPr>
          <a:lstStyle/>
          <a:p>
            <a:pPr algn="ctr">
              <a:lnSpc>
                <a:spcPts val="4900"/>
              </a:lnSpc>
            </a:pPr>
            <a:r>
              <a:rPr lang="en-US" sz="3500">
                <a:solidFill>
                  <a:srgbClr val="000000"/>
                </a:solidFill>
                <a:latin typeface="Arial Bold"/>
              </a:rPr>
              <a:t>John F Kennedy</a:t>
            </a:r>
          </a:p>
          <a:p>
            <a:pPr algn="ctr">
              <a:lnSpc>
                <a:spcPts val="4900"/>
              </a:lnSpc>
            </a:pPr>
            <a:r>
              <a:rPr lang="en-US" sz="3500">
                <a:solidFill>
                  <a:srgbClr val="000000"/>
                </a:solidFill>
                <a:latin typeface="Arial Bold Italics"/>
              </a:rPr>
              <a:t>USA</a:t>
            </a:r>
          </a:p>
        </p:txBody>
      </p:sp>
      <p:sp>
        <p:nvSpPr>
          <p:cNvPr name="TextBox 22" id="22"/>
          <p:cNvSpPr txBox="true"/>
          <p:nvPr/>
        </p:nvSpPr>
        <p:spPr>
          <a:xfrm rot="0">
            <a:off x="12017214" y="6856438"/>
            <a:ext cx="4344655" cy="1292219"/>
          </a:xfrm>
          <a:prstGeom prst="rect">
            <a:avLst/>
          </a:prstGeom>
        </p:spPr>
        <p:txBody>
          <a:bodyPr anchor="t" rtlCol="false" tIns="0" lIns="0" bIns="0" rIns="0">
            <a:spAutoFit/>
          </a:bodyPr>
          <a:lstStyle/>
          <a:p>
            <a:pPr algn="ctr">
              <a:lnSpc>
                <a:spcPts val="4900"/>
              </a:lnSpc>
            </a:pPr>
            <a:r>
              <a:rPr lang="en-US" sz="3500">
                <a:solidFill>
                  <a:srgbClr val="000000"/>
                </a:solidFill>
                <a:latin typeface="Arial Bold"/>
              </a:rPr>
              <a:t>Nikita Khrushchev</a:t>
            </a:r>
          </a:p>
          <a:p>
            <a:pPr algn="ctr">
              <a:lnSpc>
                <a:spcPts val="4900"/>
              </a:lnSpc>
            </a:pPr>
            <a:r>
              <a:rPr lang="en-US" sz="3500">
                <a:solidFill>
                  <a:srgbClr val="000000"/>
                </a:solidFill>
                <a:latin typeface="Arial Bold Italics"/>
              </a:rPr>
              <a:t>USSR</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world holds its breath</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October 1962, an American U-2 spy plane photographed a missile base being built in Cuba. </a:t>
            </a:r>
            <a:r>
              <a:rPr lang="en-US" sz="3000">
                <a:solidFill>
                  <a:srgbClr val="000000"/>
                </a:solidFill>
                <a:latin typeface="Arial"/>
              </a:rPr>
              <a:t>The Americans realised that these missiles could reach nearly every major US city. On television, Kennedy announced a naval blockade of Cuba. The US navy would prevent any ship from landing in Cuba until the Soviets agreed to remove the missiles. US forces around the world were on full alert. The world held its breath as Soviet ships continued to sail towards Cuba.</a:t>
            </a:r>
          </a:p>
          <a:p>
            <a:pPr algn="l">
              <a:lnSpc>
                <a:spcPts val="4200"/>
              </a:lnSpc>
            </a:pPr>
            <a:r>
              <a:rPr lang="en-US" sz="3000">
                <a:solidFill>
                  <a:srgbClr val="000000"/>
                </a:solidFill>
                <a:latin typeface="Arial"/>
              </a:rPr>
              <a:t>After several days of a tense stand-off, the two sides came to an agreement. The US publicly declared that it would not invade Cuba and Kennedy privately promised Khrushchev that he would remove US missiles from Turkey. In return the Soviets agreed to remove the missiles from Cuba, the ships turning around and returning home.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300464" y="0"/>
            <a:ext cx="13687072" cy="9725311"/>
          </a:xfrm>
          <a:custGeom>
            <a:avLst/>
            <a:gdLst/>
            <a:ahLst/>
            <a:cxnLst/>
            <a:rect r="r" b="b" t="t" l="l"/>
            <a:pathLst>
              <a:path h="9725311" w="13687072">
                <a:moveTo>
                  <a:pt x="0" y="0"/>
                </a:moveTo>
                <a:lnTo>
                  <a:pt x="13687072" y="0"/>
                </a:lnTo>
                <a:lnTo>
                  <a:pt x="13687072"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Consequences of the Cuban Missile Crisis</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Both superpowers took steps to avoid nuclear war in the future.</a:t>
            </a:r>
          </a:p>
          <a:p>
            <a:pPr algn="l" marL="647702" indent="-323851" lvl="1">
              <a:lnSpc>
                <a:spcPts val="4200"/>
              </a:lnSpc>
              <a:buFont typeface="Arial"/>
              <a:buChar char="•"/>
            </a:pPr>
            <a:r>
              <a:rPr lang="en-US" sz="3000">
                <a:solidFill>
                  <a:srgbClr val="000000"/>
                </a:solidFill>
                <a:latin typeface="Arial"/>
              </a:rPr>
              <a:t>A </a:t>
            </a:r>
            <a:r>
              <a:rPr lang="en-US" sz="3000">
                <a:solidFill>
                  <a:srgbClr val="000000"/>
                </a:solidFill>
                <a:latin typeface="Arial Bold"/>
              </a:rPr>
              <a:t>telephone hotline</a:t>
            </a:r>
            <a:r>
              <a:rPr lang="en-US" sz="3000">
                <a:solidFill>
                  <a:srgbClr val="000000"/>
                </a:solidFill>
                <a:latin typeface="Arial"/>
              </a:rPr>
              <a:t> was set up between Moscow and Washington to deal with potential crisis when they arose.</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Bold"/>
              </a:rPr>
              <a:t>Nuclear Test</a:t>
            </a:r>
            <a:r>
              <a:rPr lang="en-US" sz="3000">
                <a:solidFill>
                  <a:srgbClr val="000000"/>
                </a:solidFill>
                <a:latin typeface="Arial"/>
              </a:rPr>
              <a:t> </a:t>
            </a:r>
            <a:r>
              <a:rPr lang="en-US" sz="3000">
                <a:solidFill>
                  <a:srgbClr val="000000"/>
                </a:solidFill>
                <a:latin typeface="Arial Bold"/>
              </a:rPr>
              <a:t>Ban Treaty</a:t>
            </a:r>
            <a:r>
              <a:rPr lang="en-US" sz="3000">
                <a:solidFill>
                  <a:srgbClr val="000000"/>
                </a:solidFill>
                <a:latin typeface="Arial"/>
              </a:rPr>
              <a:t> was signed, banning atomic testing on land, sea or in space.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3.5 RECOGNISE </a:t>
            </a:r>
            <a:r>
              <a:rPr lang="en-US" sz="3000">
                <a:solidFill>
                  <a:srgbClr val="000000"/>
                </a:solidFill>
                <a:latin typeface="Arial"/>
              </a:rPr>
              <a:t>the importance of the Cold War in international relations in the twentieth-century world</a:t>
            </a:r>
          </a:p>
          <a:p>
            <a:pPr algn="l">
              <a:lnSpc>
                <a:spcPts val="4200"/>
              </a:lnSpc>
            </a:pPr>
            <a:r>
              <a:rPr lang="en-US" sz="3000">
                <a:solidFill>
                  <a:srgbClr val="000000"/>
                </a:solidFill>
                <a:latin typeface="Arial Bold"/>
              </a:rPr>
              <a:t>1.2 CONSIDER</a:t>
            </a:r>
            <a:r>
              <a:rPr lang="en-US" sz="3000">
                <a:solidFill>
                  <a:srgbClr val="000000"/>
                </a:solidFill>
                <a:latin typeface="Arial"/>
              </a:rPr>
              <a:t> contentious or controversial issues in history from more than one perspective and discuss the historical roots of a contentious or controversial issue or theme in the contemporary world</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366 (Artefact, 2nd Edition)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happened in Cuba in 1959?</a:t>
            </a:r>
          </a:p>
          <a:p>
            <a:pPr algn="l" marL="647702" indent="-323851" lvl="1">
              <a:lnSpc>
                <a:spcPts val="4200"/>
              </a:lnSpc>
              <a:buAutoNum type="arabicPeriod" startAt="1"/>
            </a:pPr>
            <a:r>
              <a:rPr lang="en-US" sz="3000">
                <a:solidFill>
                  <a:srgbClr val="0DA33B"/>
                </a:solidFill>
                <a:latin typeface="Arial"/>
              </a:rPr>
              <a:t>How did the US government respond to the Cuban Revolution?</a:t>
            </a:r>
          </a:p>
          <a:p>
            <a:pPr algn="l" marL="647702" indent="-323851" lvl="1">
              <a:lnSpc>
                <a:spcPts val="4200"/>
              </a:lnSpc>
              <a:buAutoNum type="arabicPeriod" startAt="1"/>
            </a:pPr>
            <a:r>
              <a:rPr lang="en-US" sz="3000">
                <a:solidFill>
                  <a:srgbClr val="0DA33B"/>
                </a:solidFill>
                <a:latin typeface="Arial"/>
              </a:rPr>
              <a:t>Why did the Soviet Union place missiles in Cuba in 1962?</a:t>
            </a:r>
          </a:p>
          <a:p>
            <a:pPr algn="l" marL="647702" indent="-323851" lvl="1">
              <a:lnSpc>
                <a:spcPts val="4200"/>
              </a:lnSpc>
              <a:buAutoNum type="arabicPeriod" startAt="1"/>
            </a:pPr>
            <a:r>
              <a:rPr lang="en-US" sz="3000">
                <a:solidFill>
                  <a:srgbClr val="0DA33B"/>
                </a:solidFill>
                <a:latin typeface="Arial"/>
              </a:rPr>
              <a:t>What did the US do when it discovered the existence of the missiles?</a:t>
            </a:r>
          </a:p>
          <a:p>
            <a:pPr algn="l" marL="647702" indent="-323851" lvl="1">
              <a:lnSpc>
                <a:spcPts val="4200"/>
              </a:lnSpc>
              <a:buAutoNum type="arabicPeriod" startAt="1"/>
            </a:pPr>
            <a:r>
              <a:rPr lang="en-US" sz="3000">
                <a:solidFill>
                  <a:srgbClr val="0DA33B"/>
                </a:solidFill>
                <a:latin typeface="Arial"/>
              </a:rPr>
              <a:t>How was the crisis resolved?</a:t>
            </a:r>
          </a:p>
          <a:p>
            <a:pPr algn="l" marL="647702" indent="-323851" lvl="1">
              <a:lnSpc>
                <a:spcPts val="4200"/>
              </a:lnSpc>
              <a:buAutoNum type="arabicPeriod" startAt="1"/>
            </a:pPr>
            <a:r>
              <a:rPr lang="en-US" sz="3000">
                <a:solidFill>
                  <a:srgbClr val="0DA33B"/>
                </a:solidFill>
                <a:latin typeface="Arial"/>
              </a:rPr>
              <a:t>What were the main results of the Cuban Missile Crisis?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sz="6500">
                <a:solidFill>
                  <a:srgbClr val="004AAD"/>
                </a:solidFill>
                <a:latin typeface="Arial Bold"/>
              </a:rPr>
              <a:t>27.5: THE COLD WAR AROUND THE WORLD</a:t>
            </a:r>
          </a:p>
        </p:txBody>
      </p:sp>
      <p:sp>
        <p:nvSpPr>
          <p:cNvPr name="TextBox 9" id="9"/>
          <p:cNvSpPr txBox="true"/>
          <p:nvPr/>
        </p:nvSpPr>
        <p:spPr>
          <a:xfrm rot="0">
            <a:off x="0" y="3883335"/>
            <a:ext cx="18288000" cy="1044575"/>
          </a:xfrm>
          <a:prstGeom prst="rect">
            <a:avLst/>
          </a:prstGeom>
        </p:spPr>
        <p:txBody>
          <a:bodyPr anchor="t" rtlCol="false" tIns="0" lIns="0" bIns="0" rIns="0">
            <a:spAutoFit/>
          </a:bodyPr>
          <a:lstStyle/>
          <a:p>
            <a:pPr algn="ctr">
              <a:lnSpc>
                <a:spcPts val="8050"/>
              </a:lnSpc>
            </a:pPr>
            <a:r>
              <a:rPr lang="en-US" sz="7000" spc="1575">
                <a:solidFill>
                  <a:srgbClr val="FFFFFF"/>
                </a:solidFill>
                <a:latin typeface="Daydream"/>
              </a:rPr>
              <a:t>27.5: the cold war around the world</a:t>
            </a:r>
          </a:p>
        </p:txBody>
      </p:sp>
      <p:sp>
        <p:nvSpPr>
          <p:cNvPr name="TextBox 10" id="10"/>
          <p:cNvSpPr txBox="true"/>
          <p:nvPr/>
        </p:nvSpPr>
        <p:spPr>
          <a:xfrm rot="0">
            <a:off x="12997560" y="-14772"/>
            <a:ext cx="484496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27</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1945-1991</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Shift in focus</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1962, when the war was nearly plunged into nuclear war, the superpowers shifted their focus from the away from confrontation with each other to instead expand their inluence in other countries, especially in the developing world. They each backed governments that supported their side in the Cold War, or else backed rebel/subversive groups within countries whose governments were sympathetic to the other superpower. Sometimes these countries erupted into civil war, in which the superpowers got involved. These are called </a:t>
            </a:r>
            <a:r>
              <a:rPr lang="en-US" sz="3000">
                <a:solidFill>
                  <a:srgbClr val="000000"/>
                </a:solidFill>
                <a:latin typeface="Arial Bold"/>
              </a:rPr>
              <a:t>proxy wars</a:t>
            </a:r>
            <a:r>
              <a:rPr lang="en-US" sz="3000">
                <a:solidFill>
                  <a:srgbClr val="000000"/>
                </a:solidFill>
                <a:latin typeface="Arial"/>
              </a:rPr>
              <a:t>, </a:t>
            </a:r>
            <a:r>
              <a:rPr lang="en-US" sz="3000" u="sng">
                <a:solidFill>
                  <a:srgbClr val="000000"/>
                </a:solidFill>
                <a:latin typeface="Arial"/>
              </a:rPr>
              <a:t>conflicts in which the superpowers provided support to different sides but did not engage each other directly</a:t>
            </a:r>
            <a:r>
              <a:rPr lang="en-US" sz="3000">
                <a:solidFill>
                  <a:srgbClr val="000000"/>
                </a:solidFill>
                <a:latin typeface="Arial"/>
              </a:rPr>
              <a:t>. These conflicts often emerged as former colonies in Africa and Asia gained independence from European powers.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1372864"/>
            <a:ext cx="16253460" cy="8239354"/>
          </a:xfrm>
          <a:custGeom>
            <a:avLst/>
            <a:gdLst/>
            <a:ahLst/>
            <a:cxnLst/>
            <a:rect r="r" b="b" t="t" l="l"/>
            <a:pathLst>
              <a:path h="8239354" w="16253460">
                <a:moveTo>
                  <a:pt x="0" y="0"/>
                </a:moveTo>
                <a:lnTo>
                  <a:pt x="16253460" y="0"/>
                </a:lnTo>
                <a:lnTo>
                  <a:pt x="16253460" y="8239354"/>
                </a:lnTo>
                <a:lnTo>
                  <a:pt x="0" y="8239354"/>
                </a:lnTo>
                <a:lnTo>
                  <a:pt x="0" y="0"/>
                </a:lnTo>
                <a:close/>
              </a:path>
            </a:pathLst>
          </a:custGeom>
          <a:blipFill>
            <a:blip r:embed="rId6"/>
            <a:stretch>
              <a:fillRect l="0" t="0" r="0" b="0"/>
            </a:stretch>
          </a:blipFill>
        </p:spPr>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62000"/>
            <a:ext cx="11182921" cy="1327150"/>
          </a:xfrm>
          <a:prstGeom prst="rect">
            <a:avLst/>
          </a:prstGeom>
        </p:spPr>
        <p:txBody>
          <a:bodyPr anchor="t" rtlCol="false" tIns="0" lIns="0" bIns="0" rIns="0">
            <a:spAutoFit/>
          </a:bodyPr>
          <a:lstStyle/>
          <a:p>
            <a:pPr algn="l">
              <a:lnSpc>
                <a:spcPts val="9799"/>
              </a:lnSpc>
            </a:pPr>
            <a:r>
              <a:rPr lang="en-US" sz="6999">
                <a:solidFill>
                  <a:srgbClr val="004AAD"/>
                </a:solidFill>
                <a:latin typeface="Arial Bold"/>
              </a:rPr>
              <a:t>Vietnam after World War II</a:t>
            </a:r>
          </a:p>
        </p:txBody>
      </p:sp>
      <p:sp>
        <p:nvSpPr>
          <p:cNvPr name="TextBox 7" id="7"/>
          <p:cNvSpPr txBox="true"/>
          <p:nvPr/>
        </p:nvSpPr>
        <p:spPr>
          <a:xfrm rot="0">
            <a:off x="1028700" y="2149474"/>
            <a:ext cx="10526472" cy="66040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Before World War II, Vietnam had been a French Colony, occupied by Japanese during the war. </a:t>
            </a:r>
            <a:r>
              <a:rPr lang="en-US" sz="2499">
                <a:solidFill>
                  <a:srgbClr val="000000"/>
                </a:solidFill>
                <a:latin typeface="Arial"/>
              </a:rPr>
              <a:t>Communist forces drove the Japanese out of the Northern half of the country near the end of the war. The French tried to return after the defeat of the Japanese but the </a:t>
            </a:r>
            <a:r>
              <a:rPr lang="en-US" sz="2499">
                <a:solidFill>
                  <a:srgbClr val="000000"/>
                </a:solidFill>
                <a:latin typeface="Arial Bold"/>
              </a:rPr>
              <a:t>Viet Minh</a:t>
            </a:r>
            <a:r>
              <a:rPr lang="en-US" sz="2499">
                <a:solidFill>
                  <a:srgbClr val="000000"/>
                </a:solidFill>
                <a:latin typeface="Arial"/>
              </a:rPr>
              <a:t> under </a:t>
            </a:r>
            <a:r>
              <a:rPr lang="en-US" sz="2499">
                <a:solidFill>
                  <a:srgbClr val="000000"/>
                </a:solidFill>
                <a:latin typeface="Arial Bold"/>
              </a:rPr>
              <a:t>Ho Chi Minh </a:t>
            </a:r>
            <a:r>
              <a:rPr lang="en-US" sz="2499">
                <a:solidFill>
                  <a:srgbClr val="000000"/>
                </a:solidFill>
                <a:latin typeface="Arial"/>
              </a:rPr>
              <a:t>fought back. By 1954, the French had been forced out. North Vietnam was ruled by communist while the South was ruled by a pro-Western government. </a:t>
            </a:r>
            <a:r>
              <a:rPr lang="en-US" sz="2499">
                <a:solidFill>
                  <a:srgbClr val="000000"/>
                </a:solidFill>
                <a:latin typeface="Arial"/>
              </a:rPr>
              <a:t>Due to its policy of containment, the US had financially aided the French in their war against the Viet Minh. They also sent aid and troops to help the South after the North attacked. Initially the troops numbered in the hundreds, but that rose to 16,000 under </a:t>
            </a:r>
            <a:r>
              <a:rPr lang="en-US" sz="2499">
                <a:solidFill>
                  <a:srgbClr val="000000"/>
                </a:solidFill>
                <a:latin typeface="Arial Bold"/>
              </a:rPr>
              <a:t>President Kennedy</a:t>
            </a:r>
            <a:r>
              <a:rPr lang="en-US" sz="2499">
                <a:solidFill>
                  <a:srgbClr val="000000"/>
                </a:solidFill>
                <a:latin typeface="Arial"/>
              </a:rPr>
              <a:t>. After Kennedy’s death in 1963, </a:t>
            </a:r>
            <a:r>
              <a:rPr lang="en-US" sz="2499">
                <a:solidFill>
                  <a:srgbClr val="000000"/>
                </a:solidFill>
                <a:latin typeface="Arial Bold"/>
              </a:rPr>
              <a:t>President Lyndon B Johnson</a:t>
            </a:r>
            <a:r>
              <a:rPr lang="en-US" sz="2499">
                <a:solidFill>
                  <a:srgbClr val="000000"/>
                </a:solidFill>
                <a:latin typeface="Arial"/>
              </a:rPr>
              <a:t> continued to increase troop numbers until they reached 500,000 in 1968. Johnson sent them into direct combat with the communists in Vietnam in 1965.</a:t>
            </a:r>
          </a:p>
          <a:p>
            <a:pPr algn="l">
              <a:lnSpc>
                <a:spcPts val="3499"/>
              </a:lnSpc>
            </a:pP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12211621" y="0"/>
            <a:ext cx="4727639" cy="9725311"/>
          </a:xfrm>
          <a:custGeom>
            <a:avLst/>
            <a:gdLst/>
            <a:ahLst/>
            <a:cxnLst/>
            <a:rect r="r" b="b" t="t" l="l"/>
            <a:pathLst>
              <a:path h="9725311" w="4727639">
                <a:moveTo>
                  <a:pt x="0" y="0"/>
                </a:moveTo>
                <a:lnTo>
                  <a:pt x="4727639" y="0"/>
                </a:lnTo>
                <a:lnTo>
                  <a:pt x="4727639" y="9725311"/>
                </a:lnTo>
                <a:lnTo>
                  <a:pt x="0" y="9725311"/>
                </a:lnTo>
                <a:lnTo>
                  <a:pt x="0" y="0"/>
                </a:lnTo>
                <a:close/>
              </a:path>
            </a:pathLst>
          </a:custGeom>
          <a:blipFill>
            <a:blip r:embed="rId6"/>
            <a:stretch>
              <a:fillRect l="-4803" t="0" r="-1801"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Vietnam War, 1954-1973</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North Vietnamese fighters, called </a:t>
            </a:r>
            <a:r>
              <a:rPr lang="en-US" sz="3000">
                <a:solidFill>
                  <a:srgbClr val="000000"/>
                </a:solidFill>
                <a:latin typeface="Arial Bold"/>
              </a:rPr>
              <a:t>Vietcong</a:t>
            </a:r>
            <a:r>
              <a:rPr lang="en-US" sz="3000">
                <a:solidFill>
                  <a:srgbClr val="000000"/>
                </a:solidFill>
                <a:latin typeface="Arial"/>
              </a:rPr>
              <a:t>, adopted </a:t>
            </a:r>
            <a:r>
              <a:rPr lang="en-US" sz="3000">
                <a:solidFill>
                  <a:srgbClr val="000000"/>
                </a:solidFill>
                <a:latin typeface="Arial Bold"/>
              </a:rPr>
              <a:t>guerrilla tactics </a:t>
            </a:r>
            <a:r>
              <a:rPr lang="en-US" sz="3000">
                <a:solidFill>
                  <a:srgbClr val="000000"/>
                </a:solidFill>
                <a:latin typeface="Arial"/>
              </a:rPr>
              <a:t>against the Americans and their Southern allies. </a:t>
            </a:r>
            <a:r>
              <a:rPr lang="en-US" sz="3000" u="sng">
                <a:solidFill>
                  <a:srgbClr val="000000"/>
                </a:solidFill>
                <a:latin typeface="Arial"/>
              </a:rPr>
              <a:t>They attacked in small groups, hid in the jungles and constantly disrupted their opponents’ supply lines</a:t>
            </a:r>
            <a:r>
              <a:rPr lang="en-US" sz="3000">
                <a:solidFill>
                  <a:srgbClr val="000000"/>
                </a:solidFill>
                <a:latin typeface="Arial"/>
              </a:rPr>
              <a:t>. They had the support of the people in rural areas, who hid them and their weapons. The Americas were unable to deal effectively with these tactics. They used chemicals – primarily </a:t>
            </a:r>
            <a:r>
              <a:rPr lang="en-US" sz="3000">
                <a:solidFill>
                  <a:srgbClr val="000000"/>
                </a:solidFill>
                <a:latin typeface="Arial Bold"/>
              </a:rPr>
              <a:t>maple bombs</a:t>
            </a:r>
            <a:r>
              <a:rPr lang="en-US" sz="3000">
                <a:solidFill>
                  <a:srgbClr val="000000"/>
                </a:solidFill>
                <a:latin typeface="Arial"/>
              </a:rPr>
              <a:t> – to destroy the jungles and destroy the villages where guerrillas were believed to be hiding. These actions only strengthened support for the Vietcong in many areas. </a:t>
            </a:r>
            <a:r>
              <a:rPr lang="en-US" sz="3000">
                <a:solidFill>
                  <a:srgbClr val="000000"/>
                </a:solidFill>
                <a:latin typeface="Arial"/>
              </a:rPr>
              <a:t>The US and Viet Minh fought to a stalemate until the war’s unpopularity and protests from the </a:t>
            </a:r>
            <a:r>
              <a:rPr lang="en-US" sz="3000">
                <a:solidFill>
                  <a:srgbClr val="000000"/>
                </a:solidFill>
                <a:latin typeface="Arial Bold"/>
              </a:rPr>
              <a:t>anti-war movement</a:t>
            </a:r>
            <a:r>
              <a:rPr lang="en-US" sz="3000">
                <a:solidFill>
                  <a:srgbClr val="000000"/>
                </a:solidFill>
                <a:latin typeface="Arial"/>
              </a:rPr>
              <a:t> forced </a:t>
            </a:r>
            <a:r>
              <a:rPr lang="en-US" sz="3000">
                <a:solidFill>
                  <a:srgbClr val="000000"/>
                </a:solidFill>
                <a:latin typeface="Arial Bold"/>
              </a:rPr>
              <a:t>President Richard Nixon</a:t>
            </a:r>
            <a:r>
              <a:rPr lang="en-US" sz="3000">
                <a:solidFill>
                  <a:srgbClr val="000000"/>
                </a:solidFill>
                <a:latin typeface="Arial"/>
              </a:rPr>
              <a:t> to ‘bring the troops home’. In 1972, a ceasefire agreement was signed between the three parties involved. In 1973, the US began their extraction of troops. In 1975, the North launched a full-scale invasion of the South and the Southern capital of </a:t>
            </a:r>
            <a:r>
              <a:rPr lang="en-US" sz="3000">
                <a:solidFill>
                  <a:srgbClr val="000000"/>
                </a:solidFill>
                <a:latin typeface="Arial Bold"/>
              </a:rPr>
              <a:t>Saigon </a:t>
            </a:r>
            <a:r>
              <a:rPr lang="en-US" sz="3000">
                <a:solidFill>
                  <a:srgbClr val="000000"/>
                </a:solidFill>
                <a:latin typeface="Arial"/>
              </a:rPr>
              <a:t>fell in April 1975.</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26813" y="2281563"/>
            <a:ext cx="9052435" cy="6121590"/>
          </a:xfrm>
          <a:custGeom>
            <a:avLst/>
            <a:gdLst/>
            <a:ahLst/>
            <a:cxnLst/>
            <a:rect r="r" b="b" t="t" l="l"/>
            <a:pathLst>
              <a:path h="6121590" w="9052435">
                <a:moveTo>
                  <a:pt x="0" y="0"/>
                </a:moveTo>
                <a:lnTo>
                  <a:pt x="9052435" y="0"/>
                </a:lnTo>
                <a:lnTo>
                  <a:pt x="9052435" y="6121591"/>
                </a:lnTo>
                <a:lnTo>
                  <a:pt x="0" y="6121591"/>
                </a:lnTo>
                <a:lnTo>
                  <a:pt x="0" y="0"/>
                </a:lnTo>
                <a:close/>
              </a:path>
            </a:pathLst>
          </a:custGeom>
          <a:blipFill>
            <a:blip r:embed="rId6"/>
            <a:stretch>
              <a:fillRect l="-3787" t="-1961" r="-1989" b="-3269"/>
            </a:stretch>
          </a:blipFill>
        </p:spPr>
      </p:sp>
      <p:sp>
        <p:nvSpPr>
          <p:cNvPr name="Freeform 11" id="11"/>
          <p:cNvSpPr/>
          <p:nvPr/>
        </p:nvSpPr>
        <p:spPr>
          <a:xfrm flipH="false" flipV="false" rot="0">
            <a:off x="9820262" y="952764"/>
            <a:ext cx="7118998" cy="8381473"/>
          </a:xfrm>
          <a:custGeom>
            <a:avLst/>
            <a:gdLst/>
            <a:ahLst/>
            <a:cxnLst/>
            <a:rect r="r" b="b" t="t" l="l"/>
            <a:pathLst>
              <a:path h="8381473" w="7118998">
                <a:moveTo>
                  <a:pt x="0" y="0"/>
                </a:moveTo>
                <a:lnTo>
                  <a:pt x="7118998" y="0"/>
                </a:lnTo>
                <a:lnTo>
                  <a:pt x="7118998" y="8381472"/>
                </a:lnTo>
                <a:lnTo>
                  <a:pt x="0" y="8381472"/>
                </a:lnTo>
                <a:lnTo>
                  <a:pt x="0" y="0"/>
                </a:lnTo>
                <a:close/>
              </a:path>
            </a:pathLst>
          </a:custGeom>
          <a:blipFill>
            <a:blip r:embed="rId7"/>
            <a:stretch>
              <a:fillRect l="-3501" t="-4296" r="-5447" b="-4626"/>
            </a:stretch>
          </a:blipFill>
        </p:spPr>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Consequences of the Vietnam War</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policy of containment failed in Vietnam. </a:t>
            </a:r>
            <a:r>
              <a:rPr lang="en-US" sz="3000">
                <a:solidFill>
                  <a:srgbClr val="000000"/>
                </a:solidFill>
                <a:latin typeface="Arial"/>
              </a:rPr>
              <a:t>South Vietnam became communist as well as neighbouring Laos and Cambodia. The US suffered a humiliating defeat at the hands of the guerrilla army of farmers and workers in one of the poorest countries in the world. Deep division were opened up in the US society, where many people vehemently opposed the war.</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004AAD"/>
                </a:solidFill>
                <a:latin typeface="Arial Bold"/>
              </a:rPr>
              <a:t>Superpower interventions in the developing world</a:t>
            </a:r>
          </a:p>
        </p:txBody>
      </p:sp>
      <p:sp>
        <p:nvSpPr>
          <p:cNvPr name="TextBox 7" id="7"/>
          <p:cNvSpPr txBox="true"/>
          <p:nvPr/>
        </p:nvSpPr>
        <p:spPr>
          <a:xfrm rot="0">
            <a:off x="1028700" y="1663700"/>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As more countries across the developing world became independent in the 1950s and 1960s, the USA and USSR each tried to gain their allegiance. Often they intervened, directly or indirectly, to ensure that a government 'friendly' to them was in power there. For example, the USA's </a:t>
            </a:r>
            <a:r>
              <a:rPr lang="en-US" sz="3000">
                <a:solidFill>
                  <a:srgbClr val="000000"/>
                </a:solidFill>
                <a:latin typeface="Arial Bold"/>
              </a:rPr>
              <a:t>Central Intelligence Agency </a:t>
            </a:r>
            <a:r>
              <a:rPr lang="en-US" sz="3000">
                <a:solidFill>
                  <a:srgbClr val="000000"/>
                </a:solidFill>
                <a:latin typeface="Arial"/>
              </a:rPr>
              <a:t>(</a:t>
            </a:r>
            <a:r>
              <a:rPr lang="en-US" sz="3000">
                <a:solidFill>
                  <a:srgbClr val="000000"/>
                </a:solidFill>
                <a:latin typeface="Arial Bold"/>
              </a:rPr>
              <a:t>CIA</a:t>
            </a:r>
            <a:r>
              <a:rPr lang="en-US" sz="3000">
                <a:solidFill>
                  <a:srgbClr val="000000"/>
                </a:solidFill>
                <a:latin typeface="Arial"/>
              </a:rPr>
              <a:t>) was involved in overthrowing pro-Soviet governments in Latin America (such as in </a:t>
            </a:r>
            <a:r>
              <a:rPr lang="en-US" sz="3000">
                <a:solidFill>
                  <a:srgbClr val="000000"/>
                </a:solidFill>
                <a:latin typeface="Arial Bold"/>
              </a:rPr>
              <a:t>Guatemala </a:t>
            </a:r>
            <a:r>
              <a:rPr lang="en-US" sz="3000">
                <a:solidFill>
                  <a:srgbClr val="000000"/>
                </a:solidFill>
                <a:latin typeface="Arial"/>
              </a:rPr>
              <a:t>in </a:t>
            </a:r>
            <a:r>
              <a:rPr lang="en-US" sz="3000">
                <a:solidFill>
                  <a:srgbClr val="000000"/>
                </a:solidFill>
                <a:latin typeface="Arial Bold"/>
              </a:rPr>
              <a:t>1954</a:t>
            </a:r>
            <a:r>
              <a:rPr lang="en-US" sz="3000">
                <a:solidFill>
                  <a:srgbClr val="000000"/>
                </a:solidFill>
                <a:latin typeface="Arial"/>
              </a:rPr>
              <a:t> and </a:t>
            </a:r>
            <a:r>
              <a:rPr lang="en-US" sz="3000">
                <a:solidFill>
                  <a:srgbClr val="000000"/>
                </a:solidFill>
                <a:latin typeface="Arial Bold"/>
              </a:rPr>
              <a:t>Chile </a:t>
            </a:r>
            <a:r>
              <a:rPr lang="en-US" sz="3000">
                <a:solidFill>
                  <a:srgbClr val="000000"/>
                </a:solidFill>
                <a:latin typeface="Arial"/>
              </a:rPr>
              <a:t>in </a:t>
            </a:r>
            <a:r>
              <a:rPr lang="en-US" sz="3000">
                <a:solidFill>
                  <a:srgbClr val="000000"/>
                </a:solidFill>
                <a:latin typeface="Arial Bold"/>
              </a:rPr>
              <a:t>1973</a:t>
            </a:r>
            <a:r>
              <a:rPr lang="en-US" sz="3000">
                <a:solidFill>
                  <a:srgbClr val="000000"/>
                </a:solidFill>
                <a:latin typeface="Arial"/>
              </a:rPr>
              <a:t>) and supported anti-communist guerrilla fighters in </a:t>
            </a:r>
            <a:r>
              <a:rPr lang="en-US" sz="3000">
                <a:solidFill>
                  <a:srgbClr val="000000"/>
                </a:solidFill>
                <a:latin typeface="Arial Bold"/>
              </a:rPr>
              <a:t>El Salvador </a:t>
            </a:r>
            <a:r>
              <a:rPr lang="en-US" sz="3000">
                <a:solidFill>
                  <a:srgbClr val="000000"/>
                </a:solidFill>
                <a:latin typeface="Arial"/>
              </a:rPr>
              <a:t>and </a:t>
            </a:r>
            <a:r>
              <a:rPr lang="en-US" sz="3000">
                <a:solidFill>
                  <a:srgbClr val="000000"/>
                </a:solidFill>
                <a:latin typeface="Arial Bold"/>
              </a:rPr>
              <a:t>Nicaragua </a:t>
            </a:r>
            <a:r>
              <a:rPr lang="en-US" sz="3000">
                <a:solidFill>
                  <a:srgbClr val="000000"/>
                </a:solidFill>
                <a:latin typeface="Arial"/>
              </a:rPr>
              <a:t>in the 1980s. The USSR acted similarly, especially in Africa, where it supported the military takeover of </a:t>
            </a:r>
            <a:r>
              <a:rPr lang="en-US" sz="3000">
                <a:solidFill>
                  <a:srgbClr val="000000"/>
                </a:solidFill>
                <a:latin typeface="Arial Bold"/>
              </a:rPr>
              <a:t>Ethiopia </a:t>
            </a:r>
            <a:r>
              <a:rPr lang="en-US" sz="3000">
                <a:solidFill>
                  <a:srgbClr val="000000"/>
                </a:solidFill>
                <a:latin typeface="Arial"/>
              </a:rPr>
              <a:t>in 1974. Like the USA, it also sent troops to directly intervene in some states. In 1979, the USSR invaded </a:t>
            </a:r>
            <a:r>
              <a:rPr lang="en-US" sz="3000">
                <a:solidFill>
                  <a:srgbClr val="000000"/>
                </a:solidFill>
                <a:latin typeface="Arial Bold"/>
              </a:rPr>
              <a:t>Afghanistan </a:t>
            </a:r>
            <a:r>
              <a:rPr lang="en-US" sz="3000">
                <a:solidFill>
                  <a:srgbClr val="000000"/>
                </a:solidFill>
                <a:latin typeface="Arial"/>
              </a:rPr>
              <a:t>to support a communist government against Islamic rebels called the </a:t>
            </a:r>
            <a:r>
              <a:rPr lang="en-US" sz="3000">
                <a:solidFill>
                  <a:srgbClr val="000000"/>
                </a:solidFill>
                <a:latin typeface="Arial Bold"/>
              </a:rPr>
              <a:t>Mujahideen</a:t>
            </a:r>
            <a:r>
              <a:rPr lang="en-US" sz="3000">
                <a:solidFill>
                  <a:srgbClr val="000000"/>
                </a:solidFill>
                <a:latin typeface="Arial"/>
              </a:rPr>
              <a:t>. Fighting in the hills, valleys and deserts of Afghanistan, the Soviets faced the same problems as the USA had in Vietnam and were forced to withdraw in 1989.</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09625"/>
            <a:ext cx="15609955" cy="1050925"/>
          </a:xfrm>
          <a:prstGeom prst="rect">
            <a:avLst/>
          </a:prstGeom>
        </p:spPr>
        <p:txBody>
          <a:bodyPr anchor="t" rtlCol="false" tIns="0" lIns="0" bIns="0" rIns="0">
            <a:spAutoFit/>
          </a:bodyPr>
          <a:lstStyle/>
          <a:p>
            <a:pPr algn="l">
              <a:lnSpc>
                <a:spcPts val="7700"/>
              </a:lnSpc>
            </a:pPr>
            <a:r>
              <a:rPr lang="en-US" sz="5500">
                <a:solidFill>
                  <a:srgbClr val="004AAD"/>
                </a:solidFill>
                <a:latin typeface="Arial Bold"/>
              </a:rPr>
              <a:t>Central and Eastern Europe under the Soviets</a:t>
            </a:r>
          </a:p>
        </p:txBody>
      </p:sp>
      <p:sp>
        <p:nvSpPr>
          <p:cNvPr name="TextBox 7" id="7"/>
          <p:cNvSpPr txBox="true"/>
          <p:nvPr/>
        </p:nvSpPr>
        <p:spPr>
          <a:xfrm rot="0">
            <a:off x="1028700" y="1755775"/>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the years immediately after World War II, the Soviets ensured that communist governments were set up in the countries of Eastern Europe. </a:t>
            </a:r>
            <a:r>
              <a:rPr lang="en-US" sz="2500">
                <a:solidFill>
                  <a:srgbClr val="000000"/>
                </a:solidFill>
                <a:latin typeface="Arial"/>
              </a:rPr>
              <a:t>These countries and the Soviet Union were known as the </a:t>
            </a:r>
            <a:r>
              <a:rPr lang="en-US" sz="2500">
                <a:solidFill>
                  <a:srgbClr val="000000"/>
                </a:solidFill>
                <a:latin typeface="Arial Bold"/>
              </a:rPr>
              <a:t>Eastern</a:t>
            </a:r>
            <a:r>
              <a:rPr lang="en-US" sz="2500">
                <a:solidFill>
                  <a:srgbClr val="000000"/>
                </a:solidFill>
                <a:latin typeface="Arial"/>
              </a:rPr>
              <a:t> </a:t>
            </a:r>
            <a:r>
              <a:rPr lang="en-US" sz="2500">
                <a:solidFill>
                  <a:srgbClr val="000000"/>
                </a:solidFill>
                <a:latin typeface="Arial Bold"/>
              </a:rPr>
              <a:t>Bloc</a:t>
            </a:r>
            <a:r>
              <a:rPr lang="en-US" sz="2500">
                <a:solidFill>
                  <a:srgbClr val="000000"/>
                </a:solidFill>
                <a:latin typeface="Arial"/>
              </a:rPr>
              <a:t>. They kept their control over the following decades by through the following aids (but in reality were control policies): </a:t>
            </a:r>
          </a:p>
          <a:p>
            <a:pPr algn="l" marL="539754" indent="-269877" lvl="1">
              <a:lnSpc>
                <a:spcPts val="3500"/>
              </a:lnSpc>
              <a:buFont typeface="Arial"/>
              <a:buChar char="•"/>
            </a:pPr>
            <a:r>
              <a:rPr lang="en-US" sz="2500">
                <a:solidFill>
                  <a:srgbClr val="000000"/>
                </a:solidFill>
                <a:latin typeface="Arial"/>
              </a:rPr>
              <a:t>Economic – </a:t>
            </a:r>
            <a:r>
              <a:rPr lang="en-US" sz="2500">
                <a:solidFill>
                  <a:srgbClr val="000000"/>
                </a:solidFill>
                <a:latin typeface="Arial Bold"/>
              </a:rPr>
              <a:t>Comecon</a:t>
            </a:r>
            <a:r>
              <a:rPr lang="en-US" sz="2500">
                <a:solidFill>
                  <a:srgbClr val="000000"/>
                </a:solidFill>
                <a:latin typeface="Arial"/>
              </a:rPr>
              <a:t> in 1949 was the Soviet response to the Marshall Plan; gave “financial aid” to other communist countries.</a:t>
            </a:r>
          </a:p>
          <a:p>
            <a:pPr algn="l" marL="539754" indent="-269877" lvl="1">
              <a:lnSpc>
                <a:spcPts val="3500"/>
              </a:lnSpc>
              <a:buFont typeface="Arial"/>
              <a:buChar char="•"/>
            </a:pPr>
            <a:r>
              <a:rPr lang="en-US" sz="2500">
                <a:solidFill>
                  <a:srgbClr val="000000"/>
                </a:solidFill>
                <a:latin typeface="Arial"/>
              </a:rPr>
              <a:t>Military – The </a:t>
            </a:r>
            <a:r>
              <a:rPr lang="en-US" sz="2500">
                <a:solidFill>
                  <a:srgbClr val="000000"/>
                </a:solidFill>
                <a:latin typeface="Arial Bold"/>
              </a:rPr>
              <a:t>Warsaw</a:t>
            </a:r>
            <a:r>
              <a:rPr lang="en-US" sz="2500">
                <a:solidFill>
                  <a:srgbClr val="000000"/>
                </a:solidFill>
                <a:latin typeface="Arial"/>
              </a:rPr>
              <a:t> </a:t>
            </a:r>
            <a:r>
              <a:rPr lang="en-US" sz="2500">
                <a:solidFill>
                  <a:srgbClr val="000000"/>
                </a:solidFill>
                <a:latin typeface="Arial Bold"/>
              </a:rPr>
              <a:t>Pact</a:t>
            </a:r>
            <a:r>
              <a:rPr lang="en-US" sz="2500">
                <a:solidFill>
                  <a:srgbClr val="000000"/>
                </a:solidFill>
                <a:latin typeface="Arial"/>
              </a:rPr>
              <a:t> in 1955 was the Soviet version of NATO.</a:t>
            </a:r>
          </a:p>
          <a:p>
            <a:pPr algn="l" marL="539754" indent="-269877" lvl="1">
              <a:lnSpc>
                <a:spcPts val="3500"/>
              </a:lnSpc>
              <a:buFont typeface="Arial"/>
              <a:buChar char="•"/>
            </a:pPr>
            <a:r>
              <a:rPr lang="en-US" sz="2500">
                <a:solidFill>
                  <a:srgbClr val="000000"/>
                </a:solidFill>
                <a:latin typeface="Arial"/>
              </a:rPr>
              <a:t>Political – </a:t>
            </a:r>
            <a:r>
              <a:rPr lang="en-US" sz="2500">
                <a:solidFill>
                  <a:srgbClr val="000000"/>
                </a:solidFill>
                <a:latin typeface="Arial Bold"/>
              </a:rPr>
              <a:t>Cominform</a:t>
            </a:r>
            <a:r>
              <a:rPr lang="en-US" sz="2500">
                <a:solidFill>
                  <a:srgbClr val="000000"/>
                </a:solidFill>
                <a:latin typeface="Arial"/>
              </a:rPr>
              <a:t> was an organisation which coordinated the activities of local communist parties under Moscow’s control.</a:t>
            </a:r>
          </a:p>
          <a:p>
            <a:pPr algn="l">
              <a:lnSpc>
                <a:spcPts val="3500"/>
              </a:lnSpc>
            </a:pPr>
            <a:r>
              <a:rPr lang="en-US" sz="2500">
                <a:solidFill>
                  <a:srgbClr val="000000"/>
                </a:solidFill>
                <a:latin typeface="Arial"/>
              </a:rPr>
              <a:t>For the most part, the satellite states were allowed to run their own affairs – as long as they did not endanger communist rule. However, there were instances were Moscow became involved:</a:t>
            </a:r>
          </a:p>
          <a:p>
            <a:pPr algn="l" marL="539754" indent="-269877" lvl="1">
              <a:lnSpc>
                <a:spcPts val="3500"/>
              </a:lnSpc>
              <a:buFont typeface="Arial"/>
              <a:buChar char="•"/>
            </a:pPr>
            <a:r>
              <a:rPr lang="en-US" sz="2500">
                <a:solidFill>
                  <a:srgbClr val="000000"/>
                </a:solidFill>
                <a:latin typeface="Arial"/>
              </a:rPr>
              <a:t>1</a:t>
            </a:r>
            <a:r>
              <a:rPr lang="en-US" sz="2500">
                <a:solidFill>
                  <a:srgbClr val="000000"/>
                </a:solidFill>
                <a:latin typeface="Arial Bold"/>
              </a:rPr>
              <a:t>953</a:t>
            </a:r>
            <a:r>
              <a:rPr lang="en-US" sz="2500">
                <a:solidFill>
                  <a:srgbClr val="000000"/>
                </a:solidFill>
                <a:latin typeface="Arial"/>
              </a:rPr>
              <a:t>: Striking workers in East Berlin were attacked by Soviet tanks.</a:t>
            </a:r>
          </a:p>
          <a:p>
            <a:pPr algn="l" marL="539754" indent="-269877" lvl="1">
              <a:lnSpc>
                <a:spcPts val="3500"/>
              </a:lnSpc>
              <a:buFont typeface="Arial"/>
              <a:buChar char="•"/>
            </a:pPr>
            <a:r>
              <a:rPr lang="en-US" sz="2500">
                <a:solidFill>
                  <a:srgbClr val="000000"/>
                </a:solidFill>
                <a:latin typeface="Arial Bold"/>
              </a:rPr>
              <a:t>1956</a:t>
            </a:r>
            <a:r>
              <a:rPr lang="en-US" sz="2500">
                <a:solidFill>
                  <a:srgbClr val="000000"/>
                </a:solidFill>
                <a:latin typeface="Arial"/>
              </a:rPr>
              <a:t>: During the </a:t>
            </a:r>
            <a:r>
              <a:rPr lang="en-US" sz="2500">
                <a:solidFill>
                  <a:srgbClr val="000000"/>
                </a:solidFill>
                <a:latin typeface="Arial Bold"/>
              </a:rPr>
              <a:t>Hungarian</a:t>
            </a:r>
            <a:r>
              <a:rPr lang="en-US" sz="2500">
                <a:solidFill>
                  <a:srgbClr val="000000"/>
                </a:solidFill>
                <a:latin typeface="Arial"/>
              </a:rPr>
              <a:t> </a:t>
            </a:r>
            <a:r>
              <a:rPr lang="en-US" sz="2500">
                <a:solidFill>
                  <a:srgbClr val="000000"/>
                </a:solidFill>
                <a:latin typeface="Arial Bold"/>
              </a:rPr>
              <a:t>Uprising</a:t>
            </a:r>
            <a:r>
              <a:rPr lang="en-US" sz="2500">
                <a:solidFill>
                  <a:srgbClr val="000000"/>
                </a:solidFill>
                <a:latin typeface="Arial"/>
              </a:rPr>
              <a:t>, there were mass protests against the USSR and the local communist government. The uprising was crushed after 13 days. </a:t>
            </a:r>
          </a:p>
          <a:p>
            <a:pPr algn="l" marL="539754" indent="-269877" lvl="1">
              <a:lnSpc>
                <a:spcPts val="3500"/>
              </a:lnSpc>
              <a:buFont typeface="Arial"/>
              <a:buChar char="•"/>
            </a:pPr>
            <a:r>
              <a:rPr lang="en-US" sz="2500">
                <a:solidFill>
                  <a:srgbClr val="000000"/>
                </a:solidFill>
                <a:latin typeface="Arial Bold"/>
              </a:rPr>
              <a:t>1961</a:t>
            </a:r>
            <a:r>
              <a:rPr lang="en-US" sz="2500">
                <a:solidFill>
                  <a:srgbClr val="000000"/>
                </a:solidFill>
                <a:latin typeface="Arial"/>
              </a:rPr>
              <a:t>: The </a:t>
            </a:r>
            <a:r>
              <a:rPr lang="en-US" sz="2500">
                <a:solidFill>
                  <a:srgbClr val="000000"/>
                </a:solidFill>
                <a:latin typeface="Arial Bold"/>
              </a:rPr>
              <a:t>Berlin</a:t>
            </a:r>
            <a:r>
              <a:rPr lang="en-US" sz="2500">
                <a:solidFill>
                  <a:srgbClr val="000000"/>
                </a:solidFill>
                <a:latin typeface="Arial"/>
              </a:rPr>
              <a:t> </a:t>
            </a:r>
            <a:r>
              <a:rPr lang="en-US" sz="2500">
                <a:solidFill>
                  <a:srgbClr val="000000"/>
                </a:solidFill>
                <a:latin typeface="Arial Bold"/>
              </a:rPr>
              <a:t>Wall</a:t>
            </a:r>
            <a:r>
              <a:rPr lang="en-US" sz="2500">
                <a:solidFill>
                  <a:srgbClr val="000000"/>
                </a:solidFill>
                <a:latin typeface="Arial"/>
              </a:rPr>
              <a:t> was built to prevent people fleeing from East Berlin to the West.</a:t>
            </a:r>
          </a:p>
          <a:p>
            <a:pPr algn="l" marL="539754" indent="-269877" lvl="1">
              <a:lnSpc>
                <a:spcPts val="3500"/>
              </a:lnSpc>
              <a:buFont typeface="Arial"/>
              <a:buChar char="•"/>
            </a:pPr>
            <a:r>
              <a:rPr lang="en-US" sz="2500">
                <a:solidFill>
                  <a:srgbClr val="000000"/>
                </a:solidFill>
                <a:latin typeface="Arial Bold"/>
              </a:rPr>
              <a:t>1968</a:t>
            </a:r>
            <a:r>
              <a:rPr lang="en-US" sz="2500">
                <a:solidFill>
                  <a:srgbClr val="000000"/>
                </a:solidFill>
                <a:latin typeface="Arial"/>
              </a:rPr>
              <a:t>: The </a:t>
            </a:r>
            <a:r>
              <a:rPr lang="en-US" sz="2500">
                <a:solidFill>
                  <a:srgbClr val="000000"/>
                </a:solidFill>
                <a:latin typeface="Arial Bold"/>
              </a:rPr>
              <a:t>Czechoslovakian</a:t>
            </a:r>
            <a:r>
              <a:rPr lang="en-US" sz="2500">
                <a:solidFill>
                  <a:srgbClr val="000000"/>
                </a:solidFill>
                <a:latin typeface="Arial"/>
              </a:rPr>
              <a:t> </a:t>
            </a:r>
            <a:r>
              <a:rPr lang="en-US" sz="2500">
                <a:solidFill>
                  <a:srgbClr val="000000"/>
                </a:solidFill>
                <a:latin typeface="Arial Bold"/>
              </a:rPr>
              <a:t>government</a:t>
            </a:r>
            <a:r>
              <a:rPr lang="en-US" sz="2500">
                <a:solidFill>
                  <a:srgbClr val="000000"/>
                </a:solidFill>
                <a:latin typeface="Arial"/>
              </a:rPr>
              <a:t> tried to introduce more freedoms for its people in the </a:t>
            </a:r>
            <a:r>
              <a:rPr lang="en-US" sz="2500">
                <a:solidFill>
                  <a:srgbClr val="000000"/>
                </a:solidFill>
                <a:latin typeface="Arial Bold"/>
              </a:rPr>
              <a:t>Prague</a:t>
            </a:r>
            <a:r>
              <a:rPr lang="en-US" sz="2500">
                <a:solidFill>
                  <a:srgbClr val="000000"/>
                </a:solidFill>
                <a:latin typeface="Arial"/>
              </a:rPr>
              <a:t> </a:t>
            </a:r>
            <a:r>
              <a:rPr lang="en-US" sz="2500">
                <a:solidFill>
                  <a:srgbClr val="000000"/>
                </a:solidFill>
                <a:latin typeface="Arial Bold"/>
              </a:rPr>
              <a:t>Spring</a:t>
            </a:r>
            <a:r>
              <a:rPr lang="en-US" sz="2500">
                <a:solidFill>
                  <a:srgbClr val="000000"/>
                </a:solidFill>
                <a:latin typeface="Arial"/>
              </a:rPr>
              <a:t>; Moscow responded by sending tanks to prevent the country leaving the Eastern Bloc.</a:t>
            </a:r>
          </a:p>
          <a:p>
            <a:pPr algn="l" marL="539754" indent="-269877" lvl="1">
              <a:lnSpc>
                <a:spcPts val="3500"/>
              </a:lnSpc>
              <a:buFont typeface="Arial"/>
              <a:buChar char="•"/>
            </a:pPr>
            <a:r>
              <a:rPr lang="en-US" sz="2500">
                <a:solidFill>
                  <a:srgbClr val="000000"/>
                </a:solidFill>
                <a:latin typeface="Arial Bold"/>
              </a:rPr>
              <a:t>1980-81</a:t>
            </a:r>
            <a:r>
              <a:rPr lang="en-US" sz="2500">
                <a:solidFill>
                  <a:srgbClr val="000000"/>
                </a:solidFill>
                <a:latin typeface="Arial"/>
              </a:rPr>
              <a:t>: Workers in </a:t>
            </a:r>
            <a:r>
              <a:rPr lang="en-US" sz="2500">
                <a:solidFill>
                  <a:srgbClr val="000000"/>
                </a:solidFill>
                <a:latin typeface="Arial Bold"/>
              </a:rPr>
              <a:t>Poland</a:t>
            </a:r>
            <a:r>
              <a:rPr lang="en-US" sz="2500">
                <a:solidFill>
                  <a:srgbClr val="000000"/>
                </a:solidFill>
                <a:latin typeface="Arial"/>
              </a:rPr>
              <a:t> formed the </a:t>
            </a:r>
            <a:r>
              <a:rPr lang="en-US" sz="2500">
                <a:solidFill>
                  <a:srgbClr val="000000"/>
                </a:solidFill>
                <a:latin typeface="Arial Bold"/>
              </a:rPr>
              <a:t>Solidarity</a:t>
            </a:r>
            <a:r>
              <a:rPr lang="en-US" sz="2500">
                <a:solidFill>
                  <a:srgbClr val="000000"/>
                </a:solidFill>
                <a:latin typeface="Arial"/>
              </a:rPr>
              <a:t> trade union to demand more rights and were met with martial law across the country.</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the aftermath of World War II, the </a:t>
            </a:r>
            <a:r>
              <a:rPr lang="en-US" sz="3000">
                <a:solidFill>
                  <a:srgbClr val="000000"/>
                </a:solidFill>
                <a:latin typeface="Arial Bold"/>
              </a:rPr>
              <a:t>superpowers </a:t>
            </a:r>
            <a:r>
              <a:rPr lang="en-US" sz="3000" u="sng">
                <a:solidFill>
                  <a:srgbClr val="000000"/>
                </a:solidFill>
                <a:latin typeface="Arial"/>
              </a:rPr>
              <a:t>(the most powerful countries in the world) </a:t>
            </a:r>
            <a:r>
              <a:rPr lang="en-US" sz="3000" u="sng">
                <a:solidFill>
                  <a:srgbClr val="000000"/>
                </a:solidFill>
                <a:latin typeface="Arial"/>
              </a:rPr>
              <a:t>were the Soviet Union (</a:t>
            </a:r>
            <a:r>
              <a:rPr lang="en-US" sz="3000" u="sng">
                <a:solidFill>
                  <a:srgbClr val="000000"/>
                </a:solidFill>
                <a:latin typeface="Arial Bold Italics"/>
              </a:rPr>
              <a:t>USSR</a:t>
            </a:r>
            <a:r>
              <a:rPr lang="en-US" sz="3000" u="sng">
                <a:solidFill>
                  <a:srgbClr val="000000"/>
                </a:solidFill>
                <a:latin typeface="Arial"/>
              </a:rPr>
              <a:t>) and the United States of America (</a:t>
            </a:r>
            <a:r>
              <a:rPr lang="en-US" sz="3000" u="sng">
                <a:solidFill>
                  <a:srgbClr val="000000"/>
                </a:solidFill>
                <a:latin typeface="Arial Bold Italics"/>
              </a:rPr>
              <a:t>USA</a:t>
            </a:r>
            <a:r>
              <a:rPr lang="en-US" sz="3000" u="sng">
                <a:solidFill>
                  <a:srgbClr val="000000"/>
                </a:solidFill>
                <a:latin typeface="Arial"/>
              </a:rPr>
              <a:t>)</a:t>
            </a:r>
            <a:r>
              <a:rPr lang="en-US" sz="3000">
                <a:solidFill>
                  <a:srgbClr val="000000"/>
                </a:solidFill>
                <a:latin typeface="Arial"/>
              </a:rPr>
              <a:t>. They had been allies against their common enemy during the war against the Nazis was followed by </a:t>
            </a:r>
            <a:r>
              <a:rPr lang="en-US" sz="3000" u="sng">
                <a:solidFill>
                  <a:srgbClr val="000000"/>
                </a:solidFill>
                <a:latin typeface="Arial"/>
              </a:rPr>
              <a:t>a long period of tension between them and their allies</a:t>
            </a:r>
            <a:r>
              <a:rPr lang="en-US" sz="3000">
                <a:solidFill>
                  <a:srgbClr val="000000"/>
                </a:solidFill>
                <a:latin typeface="Arial"/>
              </a:rPr>
              <a:t>. This period was known as </a:t>
            </a:r>
            <a:r>
              <a:rPr lang="en-US" sz="3000">
                <a:solidFill>
                  <a:srgbClr val="000000"/>
                </a:solidFill>
                <a:latin typeface="Arial Bold"/>
              </a:rPr>
              <a:t>the Cold War</a:t>
            </a:r>
            <a:r>
              <a:rPr lang="en-US" sz="3000">
                <a:solidFill>
                  <a:srgbClr val="000000"/>
                </a:solidFill>
                <a:latin typeface="Arial"/>
              </a:rPr>
              <a:t>. The two sides would come close to armed conflict on a number of occasion but direct war between the USSR and the USA was avoided. This time period led to increased competition in technology, spying and sport along with small scale conflicts.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004872" y="0"/>
            <a:ext cx="14278255" cy="9628991"/>
          </a:xfrm>
          <a:custGeom>
            <a:avLst/>
            <a:gdLst/>
            <a:ahLst/>
            <a:cxnLst/>
            <a:rect r="r" b="b" t="t" l="l"/>
            <a:pathLst>
              <a:path h="9628991" w="14278255">
                <a:moveTo>
                  <a:pt x="0" y="0"/>
                </a:moveTo>
                <a:lnTo>
                  <a:pt x="14278256" y="0"/>
                </a:lnTo>
                <a:lnTo>
                  <a:pt x="14278256" y="9628991"/>
                </a:lnTo>
                <a:lnTo>
                  <a:pt x="0" y="9628991"/>
                </a:lnTo>
                <a:lnTo>
                  <a:pt x="0" y="0"/>
                </a:lnTo>
                <a:close/>
              </a:path>
            </a:pathLst>
          </a:custGeom>
          <a:blipFill>
            <a:blip r:embed="rId6"/>
            <a:stretch>
              <a:fillRect l="0" t="0" r="0" b="0"/>
            </a:stretch>
          </a:blipFill>
        </p:spPr>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369 (Artefact, 2nd Edition)</a:t>
            </a:r>
          </a:p>
        </p:txBody>
      </p:sp>
      <p:sp>
        <p:nvSpPr>
          <p:cNvPr name="TextBox 7" id="7"/>
          <p:cNvSpPr txBox="true"/>
          <p:nvPr/>
        </p:nvSpPr>
        <p:spPr>
          <a:xfrm rot="0">
            <a:off x="1028700" y="2120899"/>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Who fought the French in Vietnam after World War II?</a:t>
            </a:r>
          </a:p>
          <a:p>
            <a:pPr algn="l" marL="647702" indent="-323851" lvl="1">
              <a:lnSpc>
                <a:spcPts val="4200"/>
              </a:lnSpc>
              <a:buAutoNum type="arabicPeriod" startAt="1"/>
            </a:pPr>
            <a:r>
              <a:rPr lang="en-US" sz="3000">
                <a:solidFill>
                  <a:srgbClr val="0DA33B"/>
                </a:solidFill>
                <a:latin typeface="Arial"/>
              </a:rPr>
              <a:t>What were the tactics of (a) the US and (b) the Vietcong?</a:t>
            </a:r>
          </a:p>
          <a:p>
            <a:pPr algn="l" marL="647702" indent="-323851" lvl="1">
              <a:lnSpc>
                <a:spcPts val="4200"/>
              </a:lnSpc>
              <a:buAutoNum type="arabicPeriod" startAt="1"/>
            </a:pPr>
            <a:r>
              <a:rPr lang="en-US" sz="3000">
                <a:solidFill>
                  <a:srgbClr val="0DA33B"/>
                </a:solidFill>
                <a:latin typeface="Arial"/>
              </a:rPr>
              <a:t>Why do you think the US</a:t>
            </a:r>
            <a:r>
              <a:rPr lang="en-US" sz="3000">
                <a:solidFill>
                  <a:srgbClr val="0DA33B"/>
                </a:solidFill>
                <a:latin typeface="Arial"/>
              </a:rPr>
              <a:t>A's failure in Vietnam was so important?</a:t>
            </a:r>
          </a:p>
          <a:p>
            <a:pPr algn="l" marL="647702" indent="-323851" lvl="1">
              <a:lnSpc>
                <a:spcPts val="4200"/>
              </a:lnSpc>
              <a:buAutoNum type="arabicPeriod" startAt="1"/>
            </a:pPr>
            <a:r>
              <a:rPr lang="en-US" sz="3000">
                <a:solidFill>
                  <a:srgbClr val="0DA33B"/>
                </a:solidFill>
                <a:latin typeface="Arial"/>
              </a:rPr>
              <a:t>How did the USA and USSR try to control countries in the developing world? Give an example of each superpowers' actions.</a:t>
            </a:r>
          </a:p>
          <a:p>
            <a:pPr algn="l" marL="647702" indent="-323851" lvl="1">
              <a:lnSpc>
                <a:spcPts val="4200"/>
              </a:lnSpc>
              <a:buAutoNum type="arabicPeriod" startAt="1"/>
            </a:pPr>
            <a:r>
              <a:rPr lang="en-US" sz="3000">
                <a:solidFill>
                  <a:srgbClr val="0DA33B"/>
                </a:solidFill>
                <a:latin typeface="Arial"/>
              </a:rPr>
              <a:t>What were the main objective of Soviet policy in Eastern Europe after World War II?</a:t>
            </a:r>
          </a:p>
          <a:p>
            <a:pPr algn="l" marL="647702" indent="-323851" lvl="1">
              <a:lnSpc>
                <a:spcPts val="4200"/>
              </a:lnSpc>
              <a:buAutoNum type="arabicPeriod" startAt="1"/>
            </a:pPr>
            <a:r>
              <a:rPr lang="en-US" sz="3000">
                <a:solidFill>
                  <a:srgbClr val="0DA33B"/>
                </a:solidFill>
                <a:latin typeface="Arial"/>
              </a:rPr>
              <a:t>What happened when those countries tried to break free of the control? Give an example.</a:t>
            </a:r>
          </a:p>
          <a:p>
            <a:pPr algn="l" marL="647702" indent="-323851" lvl="1">
              <a:lnSpc>
                <a:spcPts val="4200"/>
              </a:lnSpc>
              <a:buAutoNum type="arabicPeriod" startAt="1"/>
            </a:pPr>
            <a:r>
              <a:rPr lang="en-US" sz="3000">
                <a:solidFill>
                  <a:srgbClr val="0DA33B"/>
                </a:solidFill>
                <a:latin typeface="Arial"/>
              </a:rPr>
              <a:t>Why do you think the West refused to intervene in the Hungarian Uprising in 1956?</a:t>
            </a:r>
          </a:p>
          <a:p>
            <a:pPr algn="l" marL="647702" indent="-323851" lvl="1">
              <a:lnSpc>
                <a:spcPts val="4200"/>
              </a:lnSpc>
              <a:buAutoNum type="arabicPeriod" startAt="1"/>
            </a:pPr>
            <a:r>
              <a:rPr lang="en-US" sz="3000">
                <a:solidFill>
                  <a:srgbClr val="0DA33B"/>
                </a:solidFill>
                <a:latin typeface="Arial"/>
              </a:rPr>
              <a:t>Why do you think the Soviet threat of force was so successful at keeping Eastern Europe under control?</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529322"/>
            <a:ext cx="18288000" cy="1438275"/>
          </a:xfrm>
          <a:prstGeom prst="rect">
            <a:avLst/>
          </a:prstGeom>
        </p:spPr>
        <p:txBody>
          <a:bodyPr anchor="t" rtlCol="false" tIns="0" lIns="0" bIns="0" rIns="0">
            <a:spAutoFit/>
          </a:bodyPr>
          <a:lstStyle/>
          <a:p>
            <a:pPr algn="ctr">
              <a:lnSpc>
                <a:spcPts val="10500"/>
              </a:lnSpc>
            </a:pPr>
            <a:r>
              <a:rPr lang="en-US" sz="7500" spc="337">
                <a:solidFill>
                  <a:srgbClr val="004AAD"/>
                </a:solidFill>
                <a:latin typeface="Arial Bold"/>
              </a:rPr>
              <a:t>27.6: THE END OF THE COLD WAR</a:t>
            </a:r>
          </a:p>
        </p:txBody>
      </p:sp>
      <p:sp>
        <p:nvSpPr>
          <p:cNvPr name="TextBox 9" id="9"/>
          <p:cNvSpPr txBox="true"/>
          <p:nvPr/>
        </p:nvSpPr>
        <p:spPr>
          <a:xfrm rot="0">
            <a:off x="175900" y="3853171"/>
            <a:ext cx="17936199" cy="1114427"/>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rPr>
              <a:t>27.6: the end of the cold war</a:t>
            </a:r>
          </a:p>
        </p:txBody>
      </p:sp>
      <p:sp>
        <p:nvSpPr>
          <p:cNvPr name="TextBox 10" id="10"/>
          <p:cNvSpPr txBox="true"/>
          <p:nvPr/>
        </p:nvSpPr>
        <p:spPr>
          <a:xfrm rot="0">
            <a:off x="12997560" y="-14772"/>
            <a:ext cx="484496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27</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1945-1991</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Ronald Reagan's stance on the Cold War</a:t>
            </a:r>
          </a:p>
        </p:txBody>
      </p:sp>
      <p:sp>
        <p:nvSpPr>
          <p:cNvPr name="TextBox 7" id="7"/>
          <p:cNvSpPr txBox="true"/>
          <p:nvPr/>
        </p:nvSpPr>
        <p:spPr>
          <a:xfrm rot="0">
            <a:off x="1028700" y="1819275"/>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Ronald Reagan became US President in 1981. He regarded the Soviet Union as an 'evil empire' that had to be confronted and defeated. Reagan's governments massively increased its military spending to force the Soviets to do the same. Reagan believed the USSR could not afford this and would therefore have to negotiate a serious reduction in arms with the USA. He also increased US support for governments opposed to communism. He formed a close partnership with British Prime Minister </a:t>
            </a:r>
            <a:r>
              <a:rPr lang="en-US" sz="3000">
                <a:solidFill>
                  <a:srgbClr val="000000"/>
                </a:solidFill>
                <a:latin typeface="Arial Bold"/>
              </a:rPr>
              <a:t>Margaret Thatcher</a:t>
            </a:r>
            <a:r>
              <a:rPr lang="en-US" sz="3000">
                <a:solidFill>
                  <a:srgbClr val="000000"/>
                </a:solidFill>
                <a:latin typeface="Arial"/>
              </a:rPr>
              <a:t>.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Mikhail Gorbachev’s Reforms</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By the 1980s, the Soviet economy was in need of drastic reform. </a:t>
            </a:r>
            <a:r>
              <a:rPr lang="en-US" sz="3000">
                <a:solidFill>
                  <a:srgbClr val="000000"/>
                </a:solidFill>
                <a:latin typeface="Arial"/>
              </a:rPr>
              <a:t>In 1985, after three elderly leaders died in quick succession, </a:t>
            </a:r>
            <a:r>
              <a:rPr lang="en-US" sz="3000">
                <a:solidFill>
                  <a:srgbClr val="000000"/>
                </a:solidFill>
                <a:latin typeface="Arial Bold"/>
              </a:rPr>
              <a:t>Mikhail Gorbachev</a:t>
            </a:r>
            <a:r>
              <a:rPr lang="en-US" sz="3000">
                <a:solidFill>
                  <a:srgbClr val="000000"/>
                </a:solidFill>
                <a:latin typeface="Arial"/>
              </a:rPr>
              <a:t> was appointed leader of the Soviet Union. He believed that the cost of the Cold War was too high and that the USSR could no longer afford the arms race. He wanted to reduce military spending so that he could spend that money to improve the lives of the Soviet citizens. He oversaw</a:t>
            </a:r>
            <a:r>
              <a:rPr lang="en-US" sz="3000">
                <a:solidFill>
                  <a:srgbClr val="000000"/>
                </a:solidFill>
                <a:latin typeface="Arial"/>
              </a:rPr>
              <a:t> two major changes:</a:t>
            </a:r>
          </a:p>
          <a:p>
            <a:pPr algn="l" marL="647702" indent="-323851" lvl="1">
              <a:lnSpc>
                <a:spcPts val="4200"/>
              </a:lnSpc>
              <a:buFont typeface="Arial"/>
              <a:buChar char="•"/>
            </a:pPr>
            <a:r>
              <a:rPr lang="en-US" sz="3000">
                <a:solidFill>
                  <a:srgbClr val="000000"/>
                </a:solidFill>
                <a:latin typeface="Arial Bold"/>
              </a:rPr>
              <a:t>Glasnost</a:t>
            </a:r>
            <a:r>
              <a:rPr lang="en-US" sz="3000">
                <a:solidFill>
                  <a:srgbClr val="000000"/>
                </a:solidFill>
                <a:latin typeface="Arial"/>
              </a:rPr>
              <a:t> (</a:t>
            </a:r>
            <a:r>
              <a:rPr lang="en-US" sz="3000" u="sng">
                <a:solidFill>
                  <a:srgbClr val="000000"/>
                </a:solidFill>
                <a:latin typeface="Arial"/>
              </a:rPr>
              <a:t>meaning ‘openness’</a:t>
            </a:r>
            <a:r>
              <a:rPr lang="en-US" sz="3000">
                <a:solidFill>
                  <a:srgbClr val="000000"/>
                </a:solidFill>
                <a:latin typeface="Arial"/>
              </a:rPr>
              <a:t>) was </a:t>
            </a:r>
            <a:r>
              <a:rPr lang="en-US" sz="3000" u="sng">
                <a:solidFill>
                  <a:srgbClr val="000000"/>
                </a:solidFill>
                <a:latin typeface="Arial"/>
              </a:rPr>
              <a:t>Gorbachev’s policy to open up discussion in Soviet society: political prisoners were freed, censorship was relaxed and people were encouraged to suggest new ideas to fix the economy</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Bold"/>
              </a:rPr>
              <a:t>Perestroika</a:t>
            </a:r>
            <a:r>
              <a:rPr lang="en-US" sz="3000">
                <a:solidFill>
                  <a:srgbClr val="000000"/>
                </a:solidFill>
                <a:latin typeface="Arial"/>
              </a:rPr>
              <a:t> (</a:t>
            </a:r>
            <a:r>
              <a:rPr lang="en-US" sz="3000" u="sng">
                <a:solidFill>
                  <a:srgbClr val="000000"/>
                </a:solidFill>
                <a:latin typeface="Arial"/>
              </a:rPr>
              <a:t>meaning ‘reconstruction’</a:t>
            </a:r>
            <a:r>
              <a:rPr lang="en-US" sz="3000">
                <a:solidFill>
                  <a:srgbClr val="000000"/>
                </a:solidFill>
                <a:latin typeface="Arial"/>
              </a:rPr>
              <a:t>) was </a:t>
            </a:r>
            <a:r>
              <a:rPr lang="en-US" sz="3000" u="sng">
                <a:solidFill>
                  <a:srgbClr val="000000"/>
                </a:solidFill>
                <a:latin typeface="Arial"/>
              </a:rPr>
              <a:t>Gorbachev’s policy to reform and open up the Soviet economy by allowing some private ownership of business and land</a:t>
            </a:r>
            <a:r>
              <a:rPr lang="en-US" sz="3000">
                <a:solidFill>
                  <a:srgbClr val="000000"/>
                </a:solidFill>
                <a:latin typeface="Arial"/>
              </a:rPr>
              <a:t>.</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end of the Cold War</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Gorbachev saw that vast sums of money were being poured into the military to keep up with US spending of </a:t>
            </a:r>
            <a:r>
              <a:rPr lang="en-US" sz="3000">
                <a:solidFill>
                  <a:srgbClr val="000000"/>
                </a:solidFill>
                <a:latin typeface="Arial Bold"/>
              </a:rPr>
              <a:t>$550 billion</a:t>
            </a:r>
            <a:r>
              <a:rPr lang="en-US" sz="3000">
                <a:solidFill>
                  <a:srgbClr val="000000"/>
                </a:solidFill>
                <a:latin typeface="Arial"/>
              </a:rPr>
              <a:t> a year under </a:t>
            </a:r>
            <a:r>
              <a:rPr lang="en-US" sz="3000">
                <a:solidFill>
                  <a:srgbClr val="000000"/>
                </a:solidFill>
                <a:latin typeface="Arial Bold"/>
              </a:rPr>
              <a:t>Ronald</a:t>
            </a:r>
            <a:r>
              <a:rPr lang="en-US" sz="3000">
                <a:solidFill>
                  <a:srgbClr val="000000"/>
                </a:solidFill>
                <a:latin typeface="Arial"/>
              </a:rPr>
              <a:t> </a:t>
            </a:r>
            <a:r>
              <a:rPr lang="en-US" sz="3000">
                <a:solidFill>
                  <a:srgbClr val="000000"/>
                </a:solidFill>
                <a:latin typeface="Arial Bold"/>
              </a:rPr>
              <a:t>Reagan</a:t>
            </a:r>
            <a:r>
              <a:rPr lang="en-US" sz="3000">
                <a:solidFill>
                  <a:srgbClr val="000000"/>
                </a:solidFill>
                <a:latin typeface="Arial"/>
              </a:rPr>
              <a:t>. Gorbachev and Reagan met several times and built a new relationship based on trust. They made important nuclear disarmament agreements, which dramatically reduced weaponry and tensions between the East and West.</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5431800" y="4835524"/>
            <a:ext cx="7424399" cy="4862655"/>
          </a:xfrm>
          <a:custGeom>
            <a:avLst/>
            <a:gdLst/>
            <a:ahLst/>
            <a:cxnLst/>
            <a:rect r="r" b="b" t="t" l="l"/>
            <a:pathLst>
              <a:path h="4862655" w="7424399">
                <a:moveTo>
                  <a:pt x="0" y="0"/>
                </a:moveTo>
                <a:lnTo>
                  <a:pt x="7424400" y="0"/>
                </a:lnTo>
                <a:lnTo>
                  <a:pt x="7424400" y="4862656"/>
                </a:lnTo>
                <a:lnTo>
                  <a:pt x="0" y="4862656"/>
                </a:lnTo>
                <a:lnTo>
                  <a:pt x="0" y="0"/>
                </a:lnTo>
                <a:close/>
              </a:path>
            </a:pathLst>
          </a:custGeom>
          <a:blipFill>
            <a:blip r:embed="rId6"/>
            <a:stretch>
              <a:fillRect l="-3986" t="-5072" r="-2436" b="-4057"/>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1920875"/>
            <a:ext cx="15609955" cy="39751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In 1988, Gorbachev announced that the Soviet army would no longer be used to keep communist governments in power. </a:t>
            </a:r>
            <a:r>
              <a:rPr lang="en-US" sz="2499">
                <a:solidFill>
                  <a:srgbClr val="000000"/>
                </a:solidFill>
                <a:latin typeface="Arial"/>
              </a:rPr>
              <a:t>The following year, protests broke out in all the countries under communist rule. Without the Soviet army to back them up, each of the Communist governments fell. In November 1989, the </a:t>
            </a:r>
            <a:r>
              <a:rPr lang="en-US" sz="2499">
                <a:solidFill>
                  <a:srgbClr val="000000"/>
                </a:solidFill>
                <a:latin typeface="Arial Bold"/>
              </a:rPr>
              <a:t>Berlin Wall</a:t>
            </a:r>
            <a:r>
              <a:rPr lang="en-US" sz="2499">
                <a:solidFill>
                  <a:srgbClr val="000000"/>
                </a:solidFill>
                <a:latin typeface="Arial"/>
              </a:rPr>
              <a:t> – the symbol of the Cold War – was brought down.</a:t>
            </a:r>
          </a:p>
          <a:p>
            <a:pPr algn="l">
              <a:lnSpc>
                <a:spcPts val="3499"/>
              </a:lnSpc>
            </a:pPr>
            <a:r>
              <a:rPr lang="en-US" sz="2499">
                <a:solidFill>
                  <a:srgbClr val="000000"/>
                </a:solidFill>
                <a:latin typeface="Arial"/>
              </a:rPr>
              <a:t>Goverbachev’s reforms made the problems of the Soviet Union worse. The economy continued to decline, debt soared and people began to openly demand the end of communist rule. By the end of 1991, Gorbachev had lost control of the situation as states such as Estonia, Latvia and Lithuania began to break away from the USSR. He resigned as Soviet leader as a result. His resignation brought an end to the Soviet Union and the Cold War.</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1" id="11"/>
          <p:cNvSpPr/>
          <p:nvPr/>
        </p:nvSpPr>
        <p:spPr>
          <a:xfrm flipH="false" flipV="false" rot="0">
            <a:off x="1028700" y="5895975"/>
            <a:ext cx="6170079" cy="3600736"/>
          </a:xfrm>
          <a:custGeom>
            <a:avLst/>
            <a:gdLst/>
            <a:ahLst/>
            <a:cxnLst/>
            <a:rect r="r" b="b" t="t" l="l"/>
            <a:pathLst>
              <a:path h="3600736" w="6170079">
                <a:moveTo>
                  <a:pt x="0" y="0"/>
                </a:moveTo>
                <a:lnTo>
                  <a:pt x="6170079" y="0"/>
                </a:lnTo>
                <a:lnTo>
                  <a:pt x="6170079" y="3600736"/>
                </a:lnTo>
                <a:lnTo>
                  <a:pt x="0" y="3600736"/>
                </a:lnTo>
                <a:lnTo>
                  <a:pt x="0" y="0"/>
                </a:lnTo>
                <a:close/>
              </a:path>
            </a:pathLst>
          </a:custGeom>
          <a:blipFill>
            <a:blip r:embed="rId6"/>
            <a:stretch>
              <a:fillRect l="-2145" t="-3007" r="-1755" b="-3341"/>
            </a:stretch>
          </a:blipFill>
        </p:spPr>
      </p:sp>
      <p:grpSp>
        <p:nvGrpSpPr>
          <p:cNvPr name="Group 12" id="12"/>
          <p:cNvGrpSpPr/>
          <p:nvPr/>
        </p:nvGrpSpPr>
        <p:grpSpPr>
          <a:xfrm rot="0">
            <a:off x="7290627" y="5510514"/>
            <a:ext cx="9348027" cy="4214797"/>
            <a:chOff x="0" y="0"/>
            <a:chExt cx="2462032" cy="1110070"/>
          </a:xfrm>
        </p:grpSpPr>
        <p:sp>
          <p:nvSpPr>
            <p:cNvPr name="Freeform 13" id="13"/>
            <p:cNvSpPr/>
            <p:nvPr/>
          </p:nvSpPr>
          <p:spPr>
            <a:xfrm flipH="false" flipV="false" rot="0">
              <a:off x="0" y="0"/>
              <a:ext cx="2462032" cy="1110070"/>
            </a:xfrm>
            <a:custGeom>
              <a:avLst/>
              <a:gdLst/>
              <a:ahLst/>
              <a:cxnLst/>
              <a:rect r="r" b="b" t="t" l="l"/>
              <a:pathLst>
                <a:path h="1110070" w="2462032">
                  <a:moveTo>
                    <a:pt x="0" y="0"/>
                  </a:moveTo>
                  <a:lnTo>
                    <a:pt x="2462032" y="0"/>
                  </a:lnTo>
                  <a:lnTo>
                    <a:pt x="2462032" y="1110070"/>
                  </a:lnTo>
                  <a:lnTo>
                    <a:pt x="0" y="1110070"/>
                  </a:lnTo>
                  <a:close/>
                </a:path>
              </a:pathLst>
            </a:custGeom>
            <a:solidFill>
              <a:srgbClr val="65B6FF"/>
            </a:solidFill>
            <a:ln w="47625" cap="sq">
              <a:solidFill>
                <a:srgbClr val="002448"/>
              </a:solidFill>
              <a:prstDash val="solid"/>
              <a:miter/>
            </a:ln>
          </p:spPr>
        </p:sp>
        <p:sp>
          <p:nvSpPr>
            <p:cNvPr name="TextBox 14" id="14"/>
            <p:cNvSpPr txBox="true"/>
            <p:nvPr/>
          </p:nvSpPr>
          <p:spPr>
            <a:xfrm>
              <a:off x="0" y="-95250"/>
              <a:ext cx="2462032" cy="1205320"/>
            </a:xfrm>
            <a:prstGeom prst="rect">
              <a:avLst/>
            </a:prstGeom>
          </p:spPr>
          <p:txBody>
            <a:bodyPr anchor="ctr" rtlCol="false" tIns="50800" lIns="50800" bIns="50800" rIns="50800"/>
            <a:lstStyle/>
            <a:p>
              <a:pPr algn="ctr">
                <a:lnSpc>
                  <a:spcPts val="3499"/>
                </a:lnSpc>
              </a:pPr>
            </a:p>
          </p:txBody>
        </p:sp>
      </p:grpSp>
      <p:sp>
        <p:nvSpPr>
          <p:cNvPr name="TextBox 15" id="15"/>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The collapse of Communism in Europe</a:t>
            </a:r>
          </a:p>
        </p:txBody>
      </p:sp>
      <p:sp>
        <p:nvSpPr>
          <p:cNvPr name="TextBox 16" id="16"/>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7" id="17"/>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8" id="18"/>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9" id="19"/>
          <p:cNvSpPr txBox="true"/>
          <p:nvPr/>
        </p:nvSpPr>
        <p:spPr>
          <a:xfrm rot="0">
            <a:off x="7522118" y="5613400"/>
            <a:ext cx="8885046" cy="469900"/>
          </a:xfrm>
          <a:prstGeom prst="rect">
            <a:avLst/>
          </a:prstGeom>
        </p:spPr>
        <p:txBody>
          <a:bodyPr anchor="t" rtlCol="false" tIns="0" lIns="0" bIns="0" rIns="0">
            <a:spAutoFit/>
          </a:bodyPr>
          <a:lstStyle/>
          <a:p>
            <a:pPr algn="ctr">
              <a:lnSpc>
                <a:spcPts val="3499"/>
              </a:lnSpc>
            </a:pPr>
            <a:r>
              <a:rPr lang="en-US" sz="2499">
                <a:solidFill>
                  <a:srgbClr val="002448"/>
                </a:solidFill>
                <a:latin typeface="Arial Bold"/>
              </a:rPr>
              <a:t>Did You Know?</a:t>
            </a:r>
          </a:p>
        </p:txBody>
      </p:sp>
      <p:sp>
        <p:nvSpPr>
          <p:cNvPr name="TextBox 20" id="20"/>
          <p:cNvSpPr txBox="true"/>
          <p:nvPr/>
        </p:nvSpPr>
        <p:spPr>
          <a:xfrm rot="0">
            <a:off x="7522118" y="6024706"/>
            <a:ext cx="8885046" cy="3559175"/>
          </a:xfrm>
          <a:prstGeom prst="rect">
            <a:avLst/>
          </a:prstGeom>
        </p:spPr>
        <p:txBody>
          <a:bodyPr anchor="t" rtlCol="false" tIns="0" lIns="0" bIns="0" rIns="0">
            <a:spAutoFit/>
          </a:bodyPr>
          <a:lstStyle/>
          <a:p>
            <a:pPr algn="l">
              <a:lnSpc>
                <a:spcPts val="2800"/>
              </a:lnSpc>
            </a:pPr>
            <a:r>
              <a:rPr lang="en-US" sz="2000">
                <a:solidFill>
                  <a:srgbClr val="004AAD"/>
                </a:solidFill>
                <a:latin typeface="Arial"/>
              </a:rPr>
              <a:t>Yugoslavia was a unique country in Europe during the Cold War era, as it was not aligned with the Eastern Bloc or part of the 'Iron Curtain.' Under the leadership of Marshal Josip Broz Tito, Yugoslavia pursued a path of non-alignment and managed to maintain independence from the Soviet influence that dominated other communist states. Tito's defiance of Soviet leader Joseph Stalin made him a distinctive figure in Cold War politics. Yugoslavia's period of relative prosperity came to an end with Tito's death in 1980. The vacuum left by his leadership eventually led to a series of conflicts and the dissolution of the state, resulting in the creation of seven separate nations. These events marked a turbulent and tragic chapter in the region's history.</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361 (Artefact, 2nd Edition)</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was Ronald Reagan's attitude towards the Soviet Union?</a:t>
            </a:r>
          </a:p>
          <a:p>
            <a:pPr algn="l" marL="647702" indent="-323851" lvl="1">
              <a:lnSpc>
                <a:spcPts val="4200"/>
              </a:lnSpc>
              <a:buAutoNum type="arabicPeriod" startAt="1"/>
            </a:pPr>
            <a:r>
              <a:rPr lang="en-US" sz="3000">
                <a:solidFill>
                  <a:srgbClr val="0DA33B"/>
                </a:solidFill>
                <a:latin typeface="Arial"/>
              </a:rPr>
              <a:t>What did Reagan do to put pressure on the Soviets?</a:t>
            </a:r>
          </a:p>
          <a:p>
            <a:pPr algn="l" marL="647702" indent="-323851" lvl="1">
              <a:lnSpc>
                <a:spcPts val="4200"/>
              </a:lnSpc>
              <a:buAutoNum type="arabicPeriod" startAt="1"/>
            </a:pPr>
            <a:r>
              <a:rPr lang="en-US" sz="3000">
                <a:solidFill>
                  <a:srgbClr val="0DA33B"/>
                </a:solidFill>
                <a:latin typeface="Arial"/>
              </a:rPr>
              <a:t>When did Gorbachev become leader of the Soviet Union?</a:t>
            </a:r>
          </a:p>
          <a:p>
            <a:pPr algn="l" marL="647702" indent="-323851" lvl="1">
              <a:lnSpc>
                <a:spcPts val="4200"/>
              </a:lnSpc>
              <a:buAutoNum type="arabicPeriod" startAt="1"/>
            </a:pPr>
            <a:r>
              <a:rPr lang="en-US" sz="3000">
                <a:solidFill>
                  <a:srgbClr val="0DA33B"/>
                </a:solidFill>
                <a:latin typeface="Arial"/>
              </a:rPr>
              <a:t>Why did he believe radical reforms were necessary?</a:t>
            </a:r>
          </a:p>
          <a:p>
            <a:pPr algn="l" marL="647702" indent="-323851" lvl="1">
              <a:lnSpc>
                <a:spcPts val="4200"/>
              </a:lnSpc>
              <a:buAutoNum type="arabicPeriod" startAt="1"/>
            </a:pPr>
            <a:r>
              <a:rPr lang="en-US" sz="3000">
                <a:solidFill>
                  <a:srgbClr val="0DA33B"/>
                </a:solidFill>
                <a:latin typeface="Arial"/>
              </a:rPr>
              <a:t>Explain the terms glasnost and perestroika.</a:t>
            </a:r>
          </a:p>
          <a:p>
            <a:pPr algn="l" marL="647702" indent="-323851" lvl="1">
              <a:lnSpc>
                <a:spcPts val="4200"/>
              </a:lnSpc>
              <a:buAutoNum type="arabicPeriod" startAt="1"/>
            </a:pPr>
            <a:r>
              <a:rPr lang="en-US" sz="3000">
                <a:solidFill>
                  <a:srgbClr val="0DA33B"/>
                </a:solidFill>
                <a:latin typeface="Arial"/>
              </a:rPr>
              <a:t>How did Gorbachev improve relations with the US?</a:t>
            </a:r>
          </a:p>
          <a:p>
            <a:pPr algn="l" marL="647702" indent="-323851" lvl="1">
              <a:lnSpc>
                <a:spcPts val="4200"/>
              </a:lnSpc>
              <a:buAutoNum type="arabicPeriod" startAt="1"/>
            </a:pPr>
            <a:r>
              <a:rPr lang="en-US" sz="3000">
                <a:solidFill>
                  <a:srgbClr val="0DA33B"/>
                </a:solidFill>
                <a:latin typeface="Arial"/>
              </a:rPr>
              <a:t>Why did communism collapse in Eastern Europe?</a:t>
            </a:r>
          </a:p>
          <a:p>
            <a:pPr algn="l" marL="647702" indent="-323851" lvl="1">
              <a:lnSpc>
                <a:spcPts val="4200"/>
              </a:lnSpc>
              <a:buAutoNum type="arabicPeriod" startAt="1"/>
            </a:pPr>
            <a:r>
              <a:rPr lang="en-US" sz="3000">
                <a:solidFill>
                  <a:srgbClr val="0DA33B"/>
                </a:solidFill>
                <a:latin typeface="Arial"/>
              </a:rPr>
              <a:t>Gorbachev has been described as the most important world leader since World War II. Do you agree? Give reasons for your answer.</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27.7: SUMMARY</a:t>
            </a:r>
          </a:p>
        </p:txBody>
      </p:sp>
      <p:sp>
        <p:nvSpPr>
          <p:cNvPr name="TextBox 9" id="9"/>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27.7: summary</a:t>
            </a:r>
          </a:p>
        </p:txBody>
      </p:sp>
      <p:sp>
        <p:nvSpPr>
          <p:cNvPr name="TextBox 10" id="10"/>
          <p:cNvSpPr txBox="true"/>
          <p:nvPr/>
        </p:nvSpPr>
        <p:spPr>
          <a:xfrm rot="0">
            <a:off x="12997560" y="-14772"/>
            <a:ext cx="484496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27</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1945-1991</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7" id="7"/>
          <p:cNvSpPr txBox="true"/>
          <p:nvPr/>
        </p:nvSpPr>
        <p:spPr>
          <a:xfrm rot="0">
            <a:off x="1028700" y="2149474"/>
            <a:ext cx="15609955" cy="7042150"/>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000000"/>
                </a:solidFill>
                <a:latin typeface="Arial"/>
              </a:rPr>
              <a:t>The Cold War was the period of heightened international tension between the superpowers and their allies after World War II. There were a number of causes:</a:t>
            </a:r>
          </a:p>
          <a:p>
            <a:pPr algn="l" marL="1079499" indent="-359833" lvl="2">
              <a:lnSpc>
                <a:spcPts val="3499"/>
              </a:lnSpc>
              <a:buFont typeface="Arial"/>
              <a:buChar char="⚬"/>
            </a:pPr>
            <a:r>
              <a:rPr lang="en-US" sz="2499">
                <a:solidFill>
                  <a:srgbClr val="000000"/>
                </a:solidFill>
                <a:latin typeface="Arial"/>
              </a:rPr>
              <a:t>different political and economic systems</a:t>
            </a:r>
          </a:p>
          <a:p>
            <a:pPr algn="l" marL="1079499" indent="-359833" lvl="2">
              <a:lnSpc>
                <a:spcPts val="3499"/>
              </a:lnSpc>
              <a:buFont typeface="Arial"/>
              <a:buChar char="⚬"/>
            </a:pPr>
            <a:r>
              <a:rPr lang="en-US" sz="2499">
                <a:solidFill>
                  <a:srgbClr val="000000"/>
                </a:solidFill>
                <a:latin typeface="Arial"/>
              </a:rPr>
              <a:t>tensions and mistrust during World War II</a:t>
            </a:r>
          </a:p>
          <a:p>
            <a:pPr algn="l" marL="1079499" indent="-359833" lvl="2">
              <a:lnSpc>
                <a:spcPts val="3499"/>
              </a:lnSpc>
              <a:buFont typeface="Arial"/>
              <a:buChar char="⚬"/>
            </a:pPr>
            <a:r>
              <a:rPr lang="en-US" sz="2499">
                <a:solidFill>
                  <a:srgbClr val="000000"/>
                </a:solidFill>
                <a:latin typeface="Arial"/>
              </a:rPr>
              <a:t>the Soviet takeover of Central and Eastern Europe behind the 'Iron Curtain'</a:t>
            </a:r>
          </a:p>
          <a:p>
            <a:pPr algn="l" marL="1079499" indent="-359833" lvl="2">
              <a:lnSpc>
                <a:spcPts val="3499"/>
              </a:lnSpc>
              <a:buFont typeface="Arial"/>
              <a:buChar char="⚬"/>
            </a:pPr>
            <a:r>
              <a:rPr lang="en-US" sz="2499">
                <a:solidFill>
                  <a:srgbClr val="000000"/>
                </a:solidFill>
                <a:latin typeface="Arial"/>
              </a:rPr>
              <a:t>the US policy of containment under the Truman Doctrine and the Marshall Plan</a:t>
            </a:r>
          </a:p>
          <a:p>
            <a:pPr algn="l" marL="539749" indent="-269875" lvl="1">
              <a:lnSpc>
                <a:spcPts val="3499"/>
              </a:lnSpc>
              <a:buFont typeface="Arial"/>
              <a:buChar char="•"/>
            </a:pPr>
            <a:r>
              <a:rPr lang="en-US" sz="2499">
                <a:solidFill>
                  <a:srgbClr val="000000"/>
                </a:solidFill>
                <a:latin typeface="Arial"/>
              </a:rPr>
              <a:t>During the Cold War there were several major crises between the superpowers. The first in Berlin in 1948-1949, when the Soviets tried to force the Western Allies out of the city by cutting off supply lines. This failed when the Allies were able to supply the city through airlifts.</a:t>
            </a:r>
          </a:p>
          <a:p>
            <a:pPr algn="l" marL="539749" indent="-269875" lvl="1">
              <a:lnSpc>
                <a:spcPts val="3499"/>
              </a:lnSpc>
              <a:buFont typeface="Arial"/>
              <a:buChar char="•"/>
            </a:pPr>
            <a:r>
              <a:rPr lang="en-US" sz="2499">
                <a:solidFill>
                  <a:srgbClr val="000000"/>
                </a:solidFill>
                <a:latin typeface="Arial"/>
              </a:rPr>
              <a:t>In 1950, North Korea invaded South Korea. The UN sent armed forces to drive them back but when the USA appeared to be threatening China, the Chinese deployed a huge army to support the North Koreans. After three years of fighting, a truce left North and South Korea as separate countries.</a:t>
            </a:r>
          </a:p>
          <a:p>
            <a:pPr algn="l" marL="539749" indent="-269875" lvl="1">
              <a:lnSpc>
                <a:spcPts val="3499"/>
              </a:lnSpc>
              <a:buFont typeface="Arial"/>
              <a:buChar char="•"/>
            </a:pPr>
            <a:r>
              <a:rPr lang="en-US" sz="2499">
                <a:solidFill>
                  <a:srgbClr val="000000"/>
                </a:solidFill>
                <a:latin typeface="Arial"/>
              </a:rPr>
              <a:t>The closest the world came to nuclear war was during the Cuban Missile Crisis in 1962. The USA blockaded the island to prevent the Soviets from basing nuclear weapons 144km from Florida. The stand-off was eventually resolved when the USA promised not to invade Cuba and to remove its own missiles from Turkey if the Soviets removed theirs from Cuba.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599172"/>
            <a:ext cx="18288000" cy="1327150"/>
          </a:xfrm>
          <a:prstGeom prst="rect">
            <a:avLst/>
          </a:prstGeom>
        </p:spPr>
        <p:txBody>
          <a:bodyPr anchor="t" rtlCol="false" tIns="0" lIns="0" bIns="0" rIns="0">
            <a:spAutoFit/>
          </a:bodyPr>
          <a:lstStyle/>
          <a:p>
            <a:pPr algn="ctr">
              <a:lnSpc>
                <a:spcPts val="9799"/>
              </a:lnSpc>
            </a:pPr>
            <a:r>
              <a:rPr lang="en-US" sz="6999" spc="314">
                <a:solidFill>
                  <a:srgbClr val="004AAD"/>
                </a:solidFill>
                <a:latin typeface="Arial Bold"/>
              </a:rPr>
              <a:t>27.1: THE CAUSES OF THE COLD WAR</a:t>
            </a:r>
          </a:p>
        </p:txBody>
      </p:sp>
      <p:sp>
        <p:nvSpPr>
          <p:cNvPr name="TextBox 9" id="9"/>
          <p:cNvSpPr txBox="true"/>
          <p:nvPr/>
        </p:nvSpPr>
        <p:spPr>
          <a:xfrm rot="0">
            <a:off x="175900" y="3883335"/>
            <a:ext cx="17936199" cy="1044575"/>
          </a:xfrm>
          <a:prstGeom prst="rect">
            <a:avLst/>
          </a:prstGeom>
        </p:spPr>
        <p:txBody>
          <a:bodyPr anchor="t" rtlCol="false" tIns="0" lIns="0" bIns="0" rIns="0">
            <a:spAutoFit/>
          </a:bodyPr>
          <a:lstStyle/>
          <a:p>
            <a:pPr algn="ctr">
              <a:lnSpc>
                <a:spcPts val="8049"/>
              </a:lnSpc>
            </a:pPr>
            <a:r>
              <a:rPr lang="en-US" sz="6999" spc="2099">
                <a:solidFill>
                  <a:srgbClr val="FFFFFF"/>
                </a:solidFill>
                <a:latin typeface="Daydream"/>
              </a:rPr>
              <a:t>27.1: the causes of the cold war</a:t>
            </a:r>
          </a:p>
        </p:txBody>
      </p:sp>
      <p:sp>
        <p:nvSpPr>
          <p:cNvPr name="TextBox 10" id="10"/>
          <p:cNvSpPr txBox="true"/>
          <p:nvPr/>
        </p:nvSpPr>
        <p:spPr>
          <a:xfrm rot="0">
            <a:off x="12997560" y="-14772"/>
            <a:ext cx="484496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27</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1945-1991</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7" id="7"/>
          <p:cNvSpPr txBox="true"/>
          <p:nvPr/>
        </p:nvSpPr>
        <p:spPr>
          <a:xfrm rot="0">
            <a:off x="1028700" y="1920875"/>
            <a:ext cx="15609955" cy="3975100"/>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000000"/>
                </a:solidFill>
                <a:latin typeface="Arial"/>
              </a:rPr>
              <a:t>The USA and USSR both sought to expand their influence into other parts of the world, especially the newly independent states in the developing world. The USA fought the Vietnam War in the 1960s and early 1970s, but failed to defeat the communist guerrilla fighters in the jungles. The USSR controlled the Eastern Bloc through a mixture of political domination and fear of military force, used if any of the states tried to break away from its control.</a:t>
            </a:r>
          </a:p>
          <a:p>
            <a:pPr algn="l" marL="539749" indent="-269875" lvl="1">
              <a:lnSpc>
                <a:spcPts val="3499"/>
              </a:lnSpc>
              <a:buFont typeface="Arial"/>
              <a:buChar char="•"/>
            </a:pPr>
            <a:r>
              <a:rPr lang="en-US" sz="2499">
                <a:solidFill>
                  <a:srgbClr val="000000"/>
                </a:solidFill>
                <a:latin typeface="Arial"/>
              </a:rPr>
              <a:t>The Cold War eventually ended in the late 1980s when the Soviet leader, Mikhail Gorbachev, decided to reform the Soviet system. He wanted to reduce military spending, and to do this he sought to reduce tensions with the West. He also was no longer willing to use military force to keep communists in power in Central and Eastern Europe. Those governments all collapsed by late 1989.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Reflecting on.... The Cold War</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Cold War dominated international relations in the second half of the twentieth century. Never before had the human race possessed the ability, through nuclear weapons, to completely eradicate all life on the planet. On several occasions, it seemed likely that World War II would break out. However, it was almost certainly the fear of mutual annihilation that kept the relative peace.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SEC Examination Questions</a:t>
            </a:r>
          </a:p>
        </p:txBody>
      </p:sp>
      <p:sp>
        <p:nvSpPr>
          <p:cNvPr name="TextBox 7" id="7"/>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Checkpoint Charlie, Berlin, Germany</a:t>
            </a:r>
          </a:p>
          <a:p>
            <a:pPr algn="l">
              <a:lnSpc>
                <a:spcPts val="3500"/>
              </a:lnSpc>
            </a:pPr>
            <a:r>
              <a:rPr lang="en-US" sz="2500">
                <a:solidFill>
                  <a:srgbClr val="000000"/>
                </a:solidFill>
                <a:latin typeface="Arial"/>
              </a:rPr>
              <a:t>Cuban Missile Crisis Bunker, Kennedy Space Center, Florida, USA</a:t>
            </a:r>
          </a:p>
          <a:p>
            <a:pPr algn="l">
              <a:lnSpc>
                <a:spcPts val="3500"/>
              </a:lnSpc>
            </a:pPr>
            <a:r>
              <a:rPr lang="en-US" sz="2500">
                <a:solidFill>
                  <a:srgbClr val="000000"/>
                </a:solidFill>
                <a:latin typeface="Arial"/>
              </a:rPr>
              <a:t>Korean War Memorial, Seoul, South Korea</a:t>
            </a:r>
          </a:p>
          <a:p>
            <a:pPr algn="l">
              <a:lnSpc>
                <a:spcPts val="3500"/>
              </a:lnSpc>
            </a:pPr>
            <a:r>
              <a:rPr lang="en-US" sz="2500">
                <a:solidFill>
                  <a:srgbClr val="000000"/>
                </a:solidFill>
                <a:latin typeface="Arial"/>
              </a:rPr>
              <a:t>Hoa Lo Prison (Hanoi Hilton), Hanoi, Vietnam</a:t>
            </a:r>
          </a:p>
          <a:p>
            <a:pPr algn="l">
              <a:lnSpc>
                <a:spcPts val="3500"/>
              </a:lnSpc>
            </a:pPr>
            <a:r>
              <a:rPr lang="en-US" sz="2500">
                <a:solidFill>
                  <a:srgbClr val="000000"/>
                </a:solidFill>
                <a:latin typeface="Arial"/>
              </a:rPr>
              <a:t>SALT I Negotiation Room, Helsinki, Finland</a:t>
            </a:r>
          </a:p>
          <a:p>
            <a:pPr algn="l">
              <a:lnSpc>
                <a:spcPts val="3500"/>
              </a:lnSpc>
            </a:pPr>
          </a:p>
        </p:txBody>
      </p:sp>
      <p:sp>
        <p:nvSpPr>
          <p:cNvPr name="TextBox 14" id="14"/>
          <p:cNvSpPr txBox="true"/>
          <p:nvPr/>
        </p:nvSpPr>
        <p:spPr>
          <a:xfrm rot="0">
            <a:off x="8833677" y="2673636"/>
            <a:ext cx="7804977" cy="48609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Harry Truman</a:t>
            </a:r>
          </a:p>
          <a:p>
            <a:pPr algn="l">
              <a:lnSpc>
                <a:spcPts val="3500"/>
              </a:lnSpc>
            </a:pPr>
            <a:r>
              <a:rPr lang="en-US" sz="2500">
                <a:solidFill>
                  <a:srgbClr val="000000"/>
                </a:solidFill>
                <a:latin typeface="Arial"/>
              </a:rPr>
              <a:t>Josef Stalin</a:t>
            </a:r>
          </a:p>
          <a:p>
            <a:pPr algn="l">
              <a:lnSpc>
                <a:spcPts val="3500"/>
              </a:lnSpc>
            </a:pPr>
            <a:r>
              <a:rPr lang="en-US" sz="2500">
                <a:solidFill>
                  <a:srgbClr val="000000"/>
                </a:solidFill>
                <a:latin typeface="Arial"/>
              </a:rPr>
              <a:t>John F. Kennedy</a:t>
            </a:r>
          </a:p>
          <a:p>
            <a:pPr algn="l">
              <a:lnSpc>
                <a:spcPts val="3500"/>
              </a:lnSpc>
            </a:pPr>
            <a:r>
              <a:rPr lang="en-US" sz="2500">
                <a:solidFill>
                  <a:srgbClr val="000000"/>
                </a:solidFill>
                <a:latin typeface="Arial"/>
              </a:rPr>
              <a:t>Nikita Khruschev</a:t>
            </a:r>
          </a:p>
          <a:p>
            <a:pPr algn="l">
              <a:lnSpc>
                <a:spcPts val="3500"/>
              </a:lnSpc>
            </a:pPr>
            <a:r>
              <a:rPr lang="en-US" sz="2500">
                <a:solidFill>
                  <a:srgbClr val="000000"/>
                </a:solidFill>
                <a:latin typeface="Arial"/>
              </a:rPr>
              <a:t>Mikhail Gorbachev</a:t>
            </a:r>
          </a:p>
          <a:p>
            <a:pPr algn="l">
              <a:lnSpc>
                <a:spcPts val="3500"/>
              </a:lnSpc>
            </a:pPr>
            <a:r>
              <a:rPr lang="en-US" sz="2500">
                <a:solidFill>
                  <a:srgbClr val="000000"/>
                </a:solidFill>
                <a:latin typeface="Arial"/>
              </a:rPr>
              <a:t>Julius and Ethel Rosenberg</a:t>
            </a:r>
          </a:p>
          <a:p>
            <a:pPr algn="l">
              <a:lnSpc>
                <a:spcPts val="3500"/>
              </a:lnSpc>
            </a:pPr>
            <a:r>
              <a:rPr lang="en-US" sz="2500">
                <a:solidFill>
                  <a:srgbClr val="000000"/>
                </a:solidFill>
                <a:latin typeface="Arial"/>
              </a:rPr>
              <a:t>Klaus Fuchs</a:t>
            </a:r>
          </a:p>
          <a:p>
            <a:pPr algn="l">
              <a:lnSpc>
                <a:spcPts val="3500"/>
              </a:lnSpc>
            </a:pPr>
            <a:r>
              <a:rPr lang="en-US" sz="2500">
                <a:solidFill>
                  <a:srgbClr val="000000"/>
                </a:solidFill>
                <a:latin typeface="Arial"/>
              </a:rPr>
              <a:t>Kim Philby</a:t>
            </a:r>
          </a:p>
          <a:p>
            <a:pPr algn="l">
              <a:lnSpc>
                <a:spcPts val="3500"/>
              </a:lnSpc>
            </a:pPr>
            <a:r>
              <a:rPr lang="en-US" sz="2500">
                <a:solidFill>
                  <a:srgbClr val="000000"/>
                </a:solidFill>
                <a:latin typeface="Arial"/>
              </a:rPr>
              <a:t>Gary Powers</a:t>
            </a:r>
          </a:p>
          <a:p>
            <a:pPr algn="l">
              <a:lnSpc>
                <a:spcPts val="3500"/>
              </a:lnSpc>
            </a:pPr>
            <a:r>
              <a:rPr lang="en-US" sz="2500">
                <a:solidFill>
                  <a:srgbClr val="000000"/>
                </a:solidFill>
                <a:latin typeface="Arial"/>
              </a:rPr>
              <a:t>Fidel Castro</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004AAD"/>
                </a:solidFill>
                <a:latin typeface="Arial Bold"/>
              </a:rPr>
              <a:t>Political differences: Communism vs Capitalism</a:t>
            </a:r>
          </a:p>
        </p:txBody>
      </p:sp>
      <p:sp>
        <p:nvSpPr>
          <p:cNvPr name="TextBox 7" id="7"/>
          <p:cNvSpPr txBox="true"/>
          <p:nvPr/>
        </p:nvSpPr>
        <p:spPr>
          <a:xfrm rot="0">
            <a:off x="1028700" y="1663700"/>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At its heart, the Cold War was a conflict between two different ideologies. </a:t>
            </a:r>
            <a:r>
              <a:rPr lang="en-US" sz="3000">
                <a:solidFill>
                  <a:srgbClr val="000000"/>
                </a:solidFill>
                <a:latin typeface="Arial"/>
              </a:rPr>
              <a:t>The</a:t>
            </a:r>
            <a:r>
              <a:rPr lang="en-US" sz="3000">
                <a:solidFill>
                  <a:srgbClr val="000000"/>
                </a:solidFill>
                <a:latin typeface="Arial Bold"/>
              </a:rPr>
              <a:t> </a:t>
            </a:r>
            <a:r>
              <a:rPr lang="en-US" sz="3000">
                <a:solidFill>
                  <a:srgbClr val="DC2225"/>
                </a:solidFill>
                <a:latin typeface="Arial Bold"/>
              </a:rPr>
              <a:t>Soviet Union</a:t>
            </a:r>
            <a:r>
              <a:rPr lang="en-US" sz="3000">
                <a:solidFill>
                  <a:srgbClr val="000000"/>
                </a:solidFill>
                <a:latin typeface="Arial Bold"/>
              </a:rPr>
              <a:t> </a:t>
            </a:r>
            <a:r>
              <a:rPr lang="en-US" sz="3000">
                <a:solidFill>
                  <a:srgbClr val="000000"/>
                </a:solidFill>
                <a:latin typeface="Arial"/>
              </a:rPr>
              <a:t>was a </a:t>
            </a:r>
            <a:r>
              <a:rPr lang="en-US" sz="3000">
                <a:solidFill>
                  <a:srgbClr val="DC2225"/>
                </a:solidFill>
                <a:latin typeface="Arial Bold"/>
              </a:rPr>
              <a:t>communist country</a:t>
            </a:r>
            <a:r>
              <a:rPr lang="en-US" sz="3000">
                <a:solidFill>
                  <a:srgbClr val="000000"/>
                </a:solidFill>
                <a:latin typeface="Arial"/>
              </a:rPr>
              <a:t> – </a:t>
            </a:r>
            <a:r>
              <a:rPr lang="en-US" sz="3000" u="sng">
                <a:solidFill>
                  <a:srgbClr val="000000"/>
                </a:solidFill>
                <a:latin typeface="Arial"/>
              </a:rPr>
              <a:t>the state controls all the property, industry and services; freedom (of elections, the media and the individual) are limited</a:t>
            </a:r>
            <a:r>
              <a:rPr lang="en-US" sz="3000">
                <a:solidFill>
                  <a:srgbClr val="000000"/>
                </a:solidFill>
                <a:latin typeface="Arial Italics"/>
              </a:rPr>
              <a:t>. </a:t>
            </a:r>
            <a:r>
              <a:rPr lang="en-US" sz="3000">
                <a:solidFill>
                  <a:srgbClr val="000000"/>
                </a:solidFill>
                <a:latin typeface="Arial"/>
              </a:rPr>
              <a:t>The </a:t>
            </a:r>
            <a:r>
              <a:rPr lang="en-US" sz="3000">
                <a:solidFill>
                  <a:srgbClr val="0F6FC6"/>
                </a:solidFill>
                <a:latin typeface="Arial Bold"/>
              </a:rPr>
              <a:t>US</a:t>
            </a:r>
            <a:r>
              <a:rPr lang="en-US" sz="3000">
                <a:solidFill>
                  <a:srgbClr val="0F6FC6"/>
                </a:solidFill>
                <a:latin typeface="Arial"/>
              </a:rPr>
              <a:t> </a:t>
            </a:r>
            <a:r>
              <a:rPr lang="en-US" sz="3000">
                <a:solidFill>
                  <a:srgbClr val="000000"/>
                </a:solidFill>
                <a:latin typeface="Arial"/>
              </a:rPr>
              <a:t>was a </a:t>
            </a:r>
            <a:r>
              <a:rPr lang="en-US" sz="3000">
                <a:solidFill>
                  <a:srgbClr val="0F6FC6"/>
                </a:solidFill>
                <a:latin typeface="Arial Bold"/>
              </a:rPr>
              <a:t>capitalist economy</a:t>
            </a:r>
            <a:r>
              <a:rPr lang="en-US" sz="3000">
                <a:solidFill>
                  <a:srgbClr val="000000"/>
                </a:solidFill>
                <a:latin typeface="Arial"/>
              </a:rPr>
              <a:t> – </a:t>
            </a:r>
            <a:r>
              <a:rPr lang="en-US" sz="3000" u="sng">
                <a:solidFill>
                  <a:srgbClr val="000000"/>
                </a:solidFill>
                <a:latin typeface="Arial"/>
              </a:rPr>
              <a:t>individuals are free to acquire wealth, own private property and profit from business with little interference from the government</a:t>
            </a:r>
            <a:r>
              <a:rPr lang="en-US" sz="3000">
                <a:solidFill>
                  <a:srgbClr val="000000"/>
                </a:solidFill>
                <a:latin typeface="Arial Italics"/>
              </a:rPr>
              <a:t>. </a:t>
            </a:r>
            <a:r>
              <a:rPr lang="en-US" sz="3000">
                <a:solidFill>
                  <a:srgbClr val="000000"/>
                </a:solidFill>
                <a:latin typeface="Arial"/>
              </a:rPr>
              <a:t>It was also a </a:t>
            </a:r>
            <a:r>
              <a:rPr lang="en-US" sz="3000">
                <a:solidFill>
                  <a:srgbClr val="0F6FC6"/>
                </a:solidFill>
                <a:latin typeface="Arial Bold"/>
              </a:rPr>
              <a:t>democracy</a:t>
            </a:r>
            <a:r>
              <a:rPr lang="en-US" sz="3000">
                <a:solidFill>
                  <a:srgbClr val="0F6FC6"/>
                </a:solidFill>
                <a:latin typeface="Arial"/>
              </a:rPr>
              <a:t> </a:t>
            </a:r>
            <a:r>
              <a:rPr lang="en-US" sz="3000">
                <a:solidFill>
                  <a:srgbClr val="000000"/>
                </a:solidFill>
                <a:latin typeface="Arial"/>
              </a:rPr>
              <a:t>– </a:t>
            </a:r>
            <a:r>
              <a:rPr lang="en-US" sz="3000" u="sng">
                <a:solidFill>
                  <a:srgbClr val="000000"/>
                </a:solidFill>
                <a:latin typeface="Arial"/>
              </a:rPr>
              <a:t>where there were various political parties, people could vote in elections and free speech laws are in place</a:t>
            </a:r>
            <a:r>
              <a:rPr lang="en-US" sz="3000">
                <a:solidFill>
                  <a:srgbClr val="000000"/>
                </a:solidFill>
                <a:latin typeface="Arial Italics"/>
              </a:rPr>
              <a:t>.</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Conflict and mistrust during World War II</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Although they were allies against Hitler and Mussolini, there were tensions between the US and USSR during the war. </a:t>
            </a:r>
            <a:r>
              <a:rPr lang="en-US" sz="3000">
                <a:solidFill>
                  <a:srgbClr val="000000"/>
                </a:solidFill>
                <a:latin typeface="Arial Bold"/>
              </a:rPr>
              <a:t>Josef </a:t>
            </a:r>
            <a:r>
              <a:rPr lang="en-US" sz="3000">
                <a:solidFill>
                  <a:srgbClr val="000000"/>
                </a:solidFill>
                <a:latin typeface="Arial Bold"/>
              </a:rPr>
              <a:t>Stalin </a:t>
            </a:r>
            <a:r>
              <a:rPr lang="en-US" sz="3000">
                <a:solidFill>
                  <a:srgbClr val="000000"/>
                </a:solidFill>
                <a:latin typeface="Arial"/>
              </a:rPr>
              <a:t>believed that Britain and the US had deliberately delayed </a:t>
            </a:r>
            <a:r>
              <a:rPr lang="en-US" sz="3000">
                <a:solidFill>
                  <a:srgbClr val="000000"/>
                </a:solidFill>
                <a:latin typeface="Arial Bold"/>
              </a:rPr>
              <a:t>the D-Day landings</a:t>
            </a:r>
            <a:r>
              <a:rPr lang="en-US" sz="3000">
                <a:solidFill>
                  <a:srgbClr val="000000"/>
                </a:solidFill>
                <a:latin typeface="Arial"/>
              </a:rPr>
              <a:t> so that the Soviets suffered more damage by fighting the Nazis alone. In addition, the US also refused to share the secrets of the </a:t>
            </a:r>
            <a:r>
              <a:rPr lang="en-US" sz="3000">
                <a:solidFill>
                  <a:srgbClr val="000000"/>
                </a:solidFill>
                <a:latin typeface="Arial Bold"/>
              </a:rPr>
              <a:t>atomic bomb </a:t>
            </a:r>
            <a:r>
              <a:rPr lang="en-US" sz="3000">
                <a:solidFill>
                  <a:srgbClr val="000000"/>
                </a:solidFill>
                <a:latin typeface="Arial"/>
              </a:rPr>
              <a:t>with the Soviets when they used it to defeat Japan in August 1945.</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8115300"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Iron Curtain</a:t>
            </a:r>
          </a:p>
        </p:txBody>
      </p:sp>
      <p:sp>
        <p:nvSpPr>
          <p:cNvPr name="TextBox 7" id="7"/>
          <p:cNvSpPr txBox="true"/>
          <p:nvPr/>
        </p:nvSpPr>
        <p:spPr>
          <a:xfrm rot="0">
            <a:off x="1028700" y="2120899"/>
            <a:ext cx="8115300"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World War II, Stalin wanted to create a ‘buffer zone’ to protect the USSR from future invasions. </a:t>
            </a:r>
            <a:r>
              <a:rPr lang="en-US" sz="3000">
                <a:solidFill>
                  <a:srgbClr val="000000"/>
                </a:solidFill>
                <a:latin typeface="Arial"/>
              </a:rPr>
              <a:t>He imposed communist governments on </a:t>
            </a:r>
            <a:r>
              <a:rPr lang="en-US" sz="3000">
                <a:solidFill>
                  <a:srgbClr val="000000"/>
                </a:solidFill>
                <a:latin typeface="Arial Bold"/>
              </a:rPr>
              <a:t>Poland</a:t>
            </a:r>
            <a:r>
              <a:rPr lang="en-US" sz="3000">
                <a:solidFill>
                  <a:srgbClr val="000000"/>
                </a:solidFill>
                <a:latin typeface="Arial"/>
              </a:rPr>
              <a:t>, </a:t>
            </a:r>
            <a:r>
              <a:rPr lang="en-US" sz="3000">
                <a:solidFill>
                  <a:srgbClr val="000000"/>
                </a:solidFill>
                <a:latin typeface="Arial Bold"/>
              </a:rPr>
              <a:t>Czechoslovakia</a:t>
            </a:r>
            <a:r>
              <a:rPr lang="en-US" sz="3000">
                <a:solidFill>
                  <a:srgbClr val="000000"/>
                </a:solidFill>
                <a:latin typeface="Arial"/>
              </a:rPr>
              <a:t>, </a:t>
            </a:r>
            <a:r>
              <a:rPr lang="en-US" sz="3000">
                <a:solidFill>
                  <a:srgbClr val="000000"/>
                </a:solidFill>
                <a:latin typeface="Arial Bold"/>
              </a:rPr>
              <a:t>Hungary</a:t>
            </a:r>
            <a:r>
              <a:rPr lang="en-US" sz="3000">
                <a:solidFill>
                  <a:srgbClr val="000000"/>
                </a:solidFill>
                <a:latin typeface="Arial"/>
              </a:rPr>
              <a:t>, </a:t>
            </a:r>
            <a:r>
              <a:rPr lang="en-US" sz="3000">
                <a:solidFill>
                  <a:srgbClr val="000000"/>
                </a:solidFill>
                <a:latin typeface="Arial Bold"/>
              </a:rPr>
              <a:t>Romania</a:t>
            </a:r>
            <a:r>
              <a:rPr lang="en-US" sz="3000">
                <a:solidFill>
                  <a:srgbClr val="000000"/>
                </a:solidFill>
                <a:latin typeface="Arial"/>
              </a:rPr>
              <a:t> and </a:t>
            </a:r>
            <a:r>
              <a:rPr lang="en-US" sz="3000">
                <a:solidFill>
                  <a:srgbClr val="000000"/>
                </a:solidFill>
                <a:latin typeface="Arial Bold"/>
              </a:rPr>
              <a:t>Bulgaria</a:t>
            </a:r>
            <a:r>
              <a:rPr lang="en-US" sz="3000">
                <a:solidFill>
                  <a:srgbClr val="000000"/>
                </a:solidFill>
                <a:latin typeface="Arial"/>
              </a:rPr>
              <a:t> who were loyal to the Soviets. These countries became known as the ‘</a:t>
            </a:r>
            <a:r>
              <a:rPr lang="en-US" sz="3000">
                <a:solidFill>
                  <a:srgbClr val="000000"/>
                </a:solidFill>
                <a:latin typeface="Arial Bold"/>
              </a:rPr>
              <a:t>satellite</a:t>
            </a:r>
            <a:r>
              <a:rPr lang="en-US" sz="3000">
                <a:solidFill>
                  <a:srgbClr val="000000"/>
                </a:solidFill>
                <a:latin typeface="Arial"/>
              </a:rPr>
              <a:t> </a:t>
            </a:r>
            <a:r>
              <a:rPr lang="en-US" sz="3000">
                <a:solidFill>
                  <a:srgbClr val="000000"/>
                </a:solidFill>
                <a:latin typeface="Arial Bold"/>
              </a:rPr>
              <a:t>states</a:t>
            </a:r>
            <a:r>
              <a:rPr lang="en-US" sz="3000">
                <a:solidFill>
                  <a:srgbClr val="000000"/>
                </a:solidFill>
                <a:latin typeface="Arial"/>
              </a:rPr>
              <a:t>’ as they were under the control of Moscow. The West viewed this as the Soviets planning to take over the rest of Europe. In a 1946 speech, Winston Churchill used the term '</a:t>
            </a:r>
            <a:r>
              <a:rPr lang="en-US" sz="3000">
                <a:solidFill>
                  <a:srgbClr val="000000"/>
                </a:solidFill>
                <a:latin typeface="Arial Italics"/>
              </a:rPr>
              <a:t>Iron Curtain</a:t>
            </a:r>
            <a:r>
              <a:rPr lang="en-US" sz="3000">
                <a:solidFill>
                  <a:srgbClr val="000000"/>
                </a:solidFill>
                <a:latin typeface="Arial"/>
              </a:rPr>
              <a:t>' to describe the division of Europe. </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9144000" y="1636712"/>
            <a:ext cx="7795260" cy="7028257"/>
          </a:xfrm>
          <a:custGeom>
            <a:avLst/>
            <a:gdLst/>
            <a:ahLst/>
            <a:cxnLst/>
            <a:rect r="r" b="b" t="t" l="l"/>
            <a:pathLst>
              <a:path h="7028257" w="7795260">
                <a:moveTo>
                  <a:pt x="0" y="0"/>
                </a:moveTo>
                <a:lnTo>
                  <a:pt x="7795260" y="0"/>
                </a:lnTo>
                <a:lnTo>
                  <a:pt x="7795260" y="7028257"/>
                </a:lnTo>
                <a:lnTo>
                  <a:pt x="0" y="7028257"/>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Containment </a:t>
            </a:r>
          </a:p>
        </p:txBody>
      </p:sp>
      <p:sp>
        <p:nvSpPr>
          <p:cNvPr name="TextBox 7" id="7"/>
          <p:cNvSpPr txBox="true"/>
          <p:nvPr/>
        </p:nvSpPr>
        <p:spPr>
          <a:xfrm rot="0">
            <a:off x="1028700" y="2139949"/>
            <a:ext cx="10493210"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response to the Soviets’ actions, US President Harry Truman announced a new policy called the Truman Doctrine. </a:t>
            </a:r>
            <a:r>
              <a:rPr lang="en-US" sz="2500">
                <a:solidFill>
                  <a:srgbClr val="000000"/>
                </a:solidFill>
                <a:latin typeface="Arial"/>
              </a:rPr>
              <a:t>This policy declared that the US would provide </a:t>
            </a:r>
            <a:r>
              <a:rPr lang="en-US" sz="2500">
                <a:solidFill>
                  <a:srgbClr val="000000"/>
                </a:solidFill>
                <a:latin typeface="Arial Bold"/>
              </a:rPr>
              <a:t>military aid </a:t>
            </a:r>
            <a:r>
              <a:rPr lang="en-US" sz="2500">
                <a:solidFill>
                  <a:srgbClr val="000000"/>
                </a:solidFill>
                <a:latin typeface="Arial"/>
              </a:rPr>
              <a:t>to any country that was fighting communist forces within its own state. In a speech to the US Congress in March 1947, Truman said: '</a:t>
            </a:r>
            <a:r>
              <a:rPr lang="en-US" sz="2500">
                <a:solidFill>
                  <a:srgbClr val="000000"/>
                </a:solidFill>
                <a:latin typeface="Arial Italics"/>
              </a:rPr>
              <a:t>I believe that it must be the policy of the United States to support free peoples who are resisting attempted subjugation by armed minorities or by outside pressures</a:t>
            </a:r>
            <a:r>
              <a:rPr lang="en-US" sz="2500">
                <a:solidFill>
                  <a:srgbClr val="000000"/>
                </a:solidFill>
                <a:latin typeface="Arial"/>
              </a:rPr>
              <a:t>'. The USA was afraid that if a country became communist, other countries nearby would follow and communism would spread further. This was known as the '</a:t>
            </a:r>
            <a:r>
              <a:rPr lang="en-US" sz="2500">
                <a:solidFill>
                  <a:srgbClr val="000000"/>
                </a:solidFill>
                <a:latin typeface="Arial Bold"/>
              </a:rPr>
              <a:t>domino theory</a:t>
            </a:r>
            <a:r>
              <a:rPr lang="en-US" sz="2500">
                <a:solidFill>
                  <a:srgbClr val="000000"/>
                </a:solidFill>
                <a:latin typeface="Arial"/>
              </a:rPr>
              <a:t>'.</a:t>
            </a:r>
          </a:p>
          <a:p>
            <a:pPr algn="l">
              <a:lnSpc>
                <a:spcPts val="3500"/>
              </a:lnSpc>
            </a:pPr>
            <a:r>
              <a:rPr lang="en-US" sz="2500">
                <a:solidFill>
                  <a:srgbClr val="000000"/>
                </a:solidFill>
                <a:latin typeface="Arial"/>
              </a:rPr>
              <a:t>In addition, t</a:t>
            </a:r>
            <a:r>
              <a:rPr lang="en-US" sz="2500">
                <a:solidFill>
                  <a:srgbClr val="000000"/>
                </a:solidFill>
                <a:latin typeface="Arial"/>
              </a:rPr>
              <a:t>he US government also announced </a:t>
            </a:r>
            <a:r>
              <a:rPr lang="en-US" sz="2500">
                <a:solidFill>
                  <a:srgbClr val="000000"/>
                </a:solidFill>
                <a:latin typeface="Arial Bold"/>
              </a:rPr>
              <a:t>the Marshall Plan</a:t>
            </a:r>
            <a:r>
              <a:rPr lang="en-US" sz="2500">
                <a:solidFill>
                  <a:srgbClr val="000000"/>
                </a:solidFill>
                <a:latin typeface="Arial"/>
              </a:rPr>
              <a:t> (named after the US Secretary of State, General </a:t>
            </a:r>
            <a:r>
              <a:rPr lang="en-US" sz="2500">
                <a:solidFill>
                  <a:srgbClr val="000000"/>
                </a:solidFill>
                <a:latin typeface="Arial Bold"/>
              </a:rPr>
              <a:t>George Marshall</a:t>
            </a:r>
            <a:r>
              <a:rPr lang="en-US" sz="2500">
                <a:solidFill>
                  <a:srgbClr val="000000"/>
                </a:solidFill>
                <a:latin typeface="Arial"/>
              </a:rPr>
              <a:t>) which would provide funds to help Europe rebuild after World War II with over $15 million spent. The policy of </a:t>
            </a:r>
            <a:r>
              <a:rPr lang="en-US" sz="2500">
                <a:solidFill>
                  <a:srgbClr val="000000"/>
                </a:solidFill>
                <a:latin typeface="Arial Bold"/>
              </a:rPr>
              <a:t>containment</a:t>
            </a:r>
            <a:r>
              <a:rPr lang="en-US" sz="2500">
                <a:solidFill>
                  <a:srgbClr val="000000"/>
                </a:solidFill>
                <a:latin typeface="Arial"/>
              </a:rPr>
              <a:t> was introduced; </a:t>
            </a:r>
            <a:r>
              <a:rPr lang="en-US" sz="2500" u="sng">
                <a:solidFill>
                  <a:srgbClr val="000000"/>
                </a:solidFill>
                <a:latin typeface="Arial"/>
              </a:rPr>
              <a:t>the West could not remove communism from countries where it was already established, as it would mean war against the Soviets, but he did believe that he could limit its spread</a:t>
            </a:r>
            <a:r>
              <a:rPr lang="en-US" sz="2500">
                <a:solidFill>
                  <a:srgbClr val="000000"/>
                </a:solidFill>
                <a:latin typeface="Arial"/>
              </a:rPr>
              <a:t>.</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Twenty-Seven: The Cold War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48225" y="4908550"/>
            <a:ext cx="10287000"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11521910" y="2244724"/>
            <a:ext cx="5417350" cy="6076210"/>
          </a:xfrm>
          <a:custGeom>
            <a:avLst/>
            <a:gdLst/>
            <a:ahLst/>
            <a:cxnLst/>
            <a:rect r="r" b="b" t="t" l="l"/>
            <a:pathLst>
              <a:path h="6076210" w="5417350">
                <a:moveTo>
                  <a:pt x="0" y="0"/>
                </a:moveTo>
                <a:lnTo>
                  <a:pt x="5417350" y="0"/>
                </a:lnTo>
                <a:lnTo>
                  <a:pt x="5417350" y="6076210"/>
                </a:lnTo>
                <a:lnTo>
                  <a:pt x="0" y="6076210"/>
                </a:lnTo>
                <a:lnTo>
                  <a:pt x="0" y="0"/>
                </a:lnTo>
                <a:close/>
              </a:path>
            </a:pathLst>
          </a:custGeom>
          <a:blipFill>
            <a:blip r:embed="rId6"/>
            <a:stretch>
              <a:fillRect l="-5534" t="-4581" r="-6720" b="-3171"/>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DAFpq3k3qmE</dc:identifier>
  <dcterms:modified xsi:type="dcterms:W3CDTF">2011-08-01T06:04:30Z</dcterms:modified>
  <cp:revision>1</cp:revision>
  <dc:title>Ch. 27 - The Cold War</dc:title>
</cp:coreProperties>
</file>